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431" r:id="rId3"/>
    <p:sldId id="287" r:id="rId4"/>
    <p:sldId id="257" r:id="rId5"/>
    <p:sldId id="424" r:id="rId6"/>
    <p:sldId id="432" r:id="rId7"/>
    <p:sldId id="433" r:id="rId8"/>
    <p:sldId id="449" r:id="rId9"/>
    <p:sldId id="275" r:id="rId10"/>
    <p:sldId id="309" r:id="rId11"/>
    <p:sldId id="419" r:id="rId12"/>
    <p:sldId id="412" r:id="rId13"/>
    <p:sldId id="423" r:id="rId14"/>
    <p:sldId id="355" r:id="rId15"/>
    <p:sldId id="444" r:id="rId16"/>
    <p:sldId id="411" r:id="rId17"/>
    <p:sldId id="434" r:id="rId18"/>
    <p:sldId id="435" r:id="rId19"/>
    <p:sldId id="413" r:id="rId20"/>
    <p:sldId id="445" r:id="rId21"/>
    <p:sldId id="446" r:id="rId22"/>
    <p:sldId id="447" r:id="rId23"/>
    <p:sldId id="452" r:id="rId24"/>
    <p:sldId id="450" r:id="rId25"/>
    <p:sldId id="425" r:id="rId26"/>
    <p:sldId id="464" r:id="rId27"/>
    <p:sldId id="454" r:id="rId28"/>
    <p:sldId id="455" r:id="rId29"/>
    <p:sldId id="457" r:id="rId30"/>
    <p:sldId id="448" r:id="rId31"/>
    <p:sldId id="453" r:id="rId32"/>
    <p:sldId id="430" r:id="rId33"/>
    <p:sldId id="437" r:id="rId34"/>
    <p:sldId id="305" r:id="rId35"/>
    <p:sldId id="436" r:id="rId36"/>
    <p:sldId id="428" r:id="rId37"/>
    <p:sldId id="458" r:id="rId38"/>
    <p:sldId id="258" r:id="rId39"/>
    <p:sldId id="439" r:id="rId40"/>
    <p:sldId id="420" r:id="rId41"/>
    <p:sldId id="364" r:id="rId42"/>
    <p:sldId id="422" r:id="rId43"/>
    <p:sldId id="421" r:id="rId44"/>
    <p:sldId id="429" r:id="rId45"/>
    <p:sldId id="417" r:id="rId46"/>
    <p:sldId id="443" r:id="rId47"/>
    <p:sldId id="353" r:id="rId48"/>
    <p:sldId id="440" r:id="rId49"/>
    <p:sldId id="441" r:id="rId50"/>
    <p:sldId id="459" r:id="rId51"/>
    <p:sldId id="461" r:id="rId52"/>
    <p:sldId id="460" r:id="rId53"/>
    <p:sldId id="302" r:id="rId54"/>
    <p:sldId id="463" r:id="rId55"/>
    <p:sldId id="426" r:id="rId56"/>
    <p:sldId id="427" r:id="rId57"/>
    <p:sldId id="277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64" userDrawn="1">
          <p15:clr>
            <a:srgbClr val="A4A3A4"/>
          </p15:clr>
        </p15:guide>
        <p15:guide id="3" orient="horz" pos="19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0392" autoAdjust="0"/>
  </p:normalViewPr>
  <p:slideViewPr>
    <p:cSldViewPr snapToGrid="0">
      <p:cViewPr varScale="1">
        <p:scale>
          <a:sx n="108" d="100"/>
          <a:sy n="108" d="100"/>
        </p:scale>
        <p:origin x="426" y="78"/>
      </p:cViewPr>
      <p:guideLst>
        <p:guide pos="864"/>
        <p:guide orient="horz" pos="1944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05.12.2022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05.12.2022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134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8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700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74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678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888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5415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0520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14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312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27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0667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29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63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9684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01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663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92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9286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922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6217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5236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62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3192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5996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2461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17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36718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67594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995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010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72986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4275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10889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09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6919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24847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548212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0856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264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5768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- </a:t>
            </a:r>
            <a:r>
              <a:rPr lang="en-US" dirty="0"/>
              <a:t>But it is not as simple.</a:t>
            </a:r>
          </a:p>
          <a:p>
            <a:r>
              <a:rPr lang="cs-CZ" dirty="0"/>
              <a:t>- </a:t>
            </a:r>
            <a:r>
              <a:rPr lang="en-US" dirty="0"/>
              <a:t>There have been studies looking at thousands of time series from local communities. Surprisingly, </a:t>
            </a:r>
            <a:r>
              <a:rPr lang="en-US" b="1" dirty="0"/>
              <a:t>on average</a:t>
            </a:r>
            <a:r>
              <a:rPr lang="en-US" dirty="0"/>
              <a:t>, we see no net change of species richness.</a:t>
            </a:r>
          </a:p>
          <a:p>
            <a:r>
              <a:rPr lang="cs-CZ" dirty="0"/>
              <a:t>- </a:t>
            </a:r>
            <a:r>
              <a:rPr lang="en-US" dirty="0"/>
              <a:t>So we have global extinctions, but no decline of local biodiversity?</a:t>
            </a:r>
          </a:p>
          <a:p>
            <a:r>
              <a:rPr lang="cs-CZ" dirty="0"/>
              <a:t>- </a:t>
            </a:r>
            <a:r>
              <a:rPr lang="cs-CZ" b="1" dirty="0" err="1"/>
              <a:t>How</a:t>
            </a:r>
            <a:r>
              <a:rPr lang="cs-CZ" b="1" dirty="0"/>
              <a:t> </a:t>
            </a:r>
            <a:r>
              <a:rPr lang="cs-CZ" b="1" dirty="0" err="1"/>
              <a:t>is</a:t>
            </a:r>
            <a:r>
              <a:rPr lang="cs-CZ" b="1" dirty="0"/>
              <a:t> </a:t>
            </a:r>
            <a:r>
              <a:rPr lang="cs-CZ" b="1" dirty="0" err="1"/>
              <a:t>that</a:t>
            </a:r>
            <a:r>
              <a:rPr lang="cs-CZ" b="1" dirty="0"/>
              <a:t> </a:t>
            </a:r>
            <a:r>
              <a:rPr lang="cs-CZ" b="1" dirty="0" err="1"/>
              <a:t>possible</a:t>
            </a:r>
            <a:r>
              <a:rPr lang="en-US" b="1" dirty="0"/>
              <a:t>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Second, different studies use different metrics. For example, decline of species richness is not the same as extinction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78074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991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en-US" dirty="0"/>
              <a:t>se</a:t>
            </a:r>
            <a:r>
              <a:rPr lang="cs-CZ" dirty="0"/>
              <a:t> </a:t>
            </a:r>
            <a:r>
              <a:rPr lang="cs-CZ" dirty="0" err="1"/>
              <a:t>environmental</a:t>
            </a:r>
            <a:r>
              <a:rPr lang="cs-CZ" dirty="0"/>
              <a:t> </a:t>
            </a:r>
            <a:r>
              <a:rPr lang="cs-CZ" dirty="0" err="1"/>
              <a:t>changes</a:t>
            </a:r>
            <a:r>
              <a:rPr lang="cs-CZ" dirty="0"/>
              <a:t> </a:t>
            </a:r>
            <a:r>
              <a:rPr lang="cs-CZ" dirty="0" err="1"/>
              <a:t>affecting</a:t>
            </a:r>
            <a:r>
              <a:rPr lang="cs-CZ" dirty="0"/>
              <a:t> biodiversity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We often assume that the effect is negative, and we hear terms such as biodiversity crisis, or sixth mass extinction</a:t>
            </a:r>
          </a:p>
          <a:p>
            <a:endParaRPr lang="en-US" dirty="0"/>
          </a:p>
          <a:p>
            <a:r>
              <a:rPr lang="en-US" dirty="0"/>
              <a:t>For example, about 1% of known vertebrate species have gone extinct because </a:t>
            </a:r>
            <a:r>
              <a:rPr lang="en-US"/>
              <a:t>of humans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49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383167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cc.ch/" TargetMode="External"/><Relationship Id="rId5" Type="http://schemas.openxmlformats.org/officeDocument/2006/relationships/image" Target="../media/image15.emf"/><Relationship Id="rId4" Type="http://schemas.openxmlformats.org/officeDocument/2006/relationships/hyperlink" Target="https://doi.org/10.5281/zenodo.355357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vingplanet.pand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Temporal change of biodiversity in </a:t>
            </a:r>
            <a:r>
              <a:rPr lang="en-US" sz="2800" b="1"/>
              <a:t>the Anthropocene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Main review reports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How is biodiversity coping with all the environmental change? </a:t>
            </a:r>
          </a:p>
          <a:p>
            <a:r>
              <a:rPr lang="en-US" dirty="0"/>
              <a:t>What are its actual measured temporal trends?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Millenium</a:t>
            </a:r>
            <a:r>
              <a:rPr lang="en-US" dirty="0"/>
              <a:t> Ecosystem Assessment (2001-2005)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6B14D-2492-288C-A63C-D76700921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100137"/>
            <a:ext cx="7168046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Global </a:t>
            </a:r>
            <a:r>
              <a:rPr lang="en-US" b="1" dirty="0">
                <a:solidFill>
                  <a:schemeClr val="tx1"/>
                </a:solidFill>
              </a:rPr>
              <a:t>IPBES</a:t>
            </a:r>
            <a:r>
              <a:rPr lang="en-US" dirty="0">
                <a:solidFill>
                  <a:schemeClr val="tx1"/>
                </a:solidFill>
              </a:rPr>
              <a:t> assessment (2010-present)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4747618"/>
            <a:ext cx="11106784" cy="17528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IPBES (2019): Global assessment report on biodiversity and ecosystem services of the </a:t>
            </a:r>
            <a:r>
              <a:rPr lang="en-US" sz="1200" b="1" i="0" dirty="0">
                <a:effectLst/>
                <a:latin typeface="Roboto" panose="02000000000000000000" pitchFamily="2" charset="0"/>
              </a:rPr>
              <a:t>Intergovernmental Science-Policy Platform on Biodiversity and Ecosystem Services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. E. S. </a:t>
            </a:r>
            <a:r>
              <a:rPr lang="en-US" sz="1200" b="0" i="0" dirty="0" err="1">
                <a:effectLst/>
                <a:latin typeface="Roboto" panose="02000000000000000000" pitchFamily="2" charset="0"/>
              </a:rPr>
              <a:t>Brondizio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, J. Settele, S. Díaz, and H. T. Ngo (editors). IPBES secretariat, Bonn, Germany. </a:t>
            </a:r>
            <a:r>
              <a:rPr lang="en-US" sz="1200" b="1" u="sng" dirty="0">
                <a:effectLst/>
                <a:latin typeface="Roboto" panose="02000000000000000000" pitchFamily="2" charset="0"/>
              </a:rPr>
              <a:t>1148 pages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. </a:t>
            </a:r>
            <a:r>
              <a:rPr lang="en-US" sz="1200" b="0" i="0" u="none" strike="noStrike" dirty="0">
                <a:solidFill>
                  <a:srgbClr val="009390"/>
                </a:solidFill>
                <a:effectLst/>
                <a:latin typeface="Roboto" panose="02000000000000000000" pitchFamily="2" charset="0"/>
                <a:hlinkClick r:id="rId3"/>
              </a:rPr>
              <a:t>https://doi.org/10.5281/zenodo.3831673</a:t>
            </a:r>
            <a:endParaRPr lang="en-US" sz="1200" b="0" i="0" u="none" strike="noStrike" dirty="0">
              <a:solidFill>
                <a:srgbClr val="00939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200" kern="1200" cap="none" dirty="0">
              <a:ln>
                <a:noFill/>
              </a:ln>
              <a:solidFill>
                <a:srgbClr val="009390"/>
              </a:solidFill>
              <a:latin typeface="Roboto" panose="02000000000000000000" pitchFamily="2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200" i="0" dirty="0">
                <a:effectLst/>
                <a:latin typeface="Roboto" panose="02000000000000000000" pitchFamily="2" charset="0"/>
              </a:rPr>
              <a:t>IPBES (2019): Summary for policymakers of the global assessment report on biodiversity and ecosystem services of the Intergovernmental Science-Policy Platform on Biodiversity and Ecosystem Services. S. Díaz, J. Settele, E. S.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Brondízio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H. T. Ngo, M.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Guèze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J.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Agard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Arneth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P.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Balvanera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K. A.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Brauman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S. H. M. Butchart, K. M. A. Chan, L. A. Garibaldi, K.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Ichii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J. Liu, S. M. Subramanian, G. F. Midgley, P.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Miloslavich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Z.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Molnár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D.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Obura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Pfaff, S.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Polasky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Purvis, J. Razzaque, B.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Reyers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R. Roy Chowdhury, Y. J. Shin, I. J.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Visseren-Hamakers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K. J. Willis, and C. N. Zayas (eds.). IPBES secretariat, Bonn, Germany. </a:t>
            </a:r>
            <a:r>
              <a:rPr lang="en-US" sz="1200" b="1" i="0" u="sng" dirty="0">
                <a:effectLst/>
                <a:latin typeface="Roboto" panose="02000000000000000000" pitchFamily="2" charset="0"/>
              </a:rPr>
              <a:t>56 pages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.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sz="1200" b="0" i="0" u="none" strike="noStrike" dirty="0">
                <a:solidFill>
                  <a:srgbClr val="009390"/>
                </a:solidFill>
                <a:effectLst/>
                <a:latin typeface="Roboto" panose="02000000000000000000" pitchFamily="2" charset="0"/>
                <a:hlinkClick r:id="rId4"/>
              </a:rPr>
              <a:t>https://doi.org/10.5281/zenodo.3553579</a:t>
            </a:r>
            <a:endParaRPr lang="en-US" sz="12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466189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3A12205-DD73-02E9-AF74-D4B42AA86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911666"/>
            <a:ext cx="3724250" cy="36053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838A5E-1B35-03BA-32A6-08089D6ADF4C}"/>
              </a:ext>
            </a:extLst>
          </p:cNvPr>
          <p:cNvSpPr txBox="1"/>
          <p:nvPr/>
        </p:nvSpPr>
        <p:spPr>
          <a:xfrm>
            <a:off x="5658220" y="1233219"/>
            <a:ext cx="612225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Inspired by </a:t>
            </a:r>
            <a:r>
              <a:rPr lang="en-US" b="1" dirty="0"/>
              <a:t>IPCC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https://www.ipcc.ch/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2010 - Initial impulse by United Nations General Assembly</a:t>
            </a:r>
          </a:p>
          <a:p>
            <a:pPr>
              <a:spcAft>
                <a:spcPts val="1200"/>
              </a:spcAft>
            </a:pPr>
            <a:r>
              <a:rPr lang="en-US" dirty="0"/>
              <a:t>2013 – first plenary initiated</a:t>
            </a:r>
          </a:p>
          <a:p>
            <a:pPr>
              <a:spcAft>
                <a:spcPts val="1200"/>
              </a:spcAft>
            </a:pPr>
            <a:r>
              <a:rPr lang="en-US" dirty="0"/>
              <a:t>2019, 2020, 2021 – the IBPES assessment report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tx1"/>
                </a:solidFill>
              </a:rPr>
              <a:t>xample graphics from IPCC report: Global species loss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382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IPBES (2019)</a:t>
            </a:r>
          </a:p>
          <a:p>
            <a:r>
              <a:rPr lang="en-US" sz="1600" dirty="0"/>
              <a:t>Ceballos et a. (2015) </a:t>
            </a:r>
            <a:r>
              <a:rPr lang="en-US" sz="1600" i="1" dirty="0"/>
              <a:t>Science Advances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D99D4A8-85A4-9457-7295-A9B188CA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029" y="790113"/>
            <a:ext cx="5520921" cy="55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tx1"/>
                </a:solidFill>
              </a:rPr>
              <a:t>xample graphics from IPCC report: Overall trends in simple accessible summary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IPBES (2019)</a:t>
            </a:r>
            <a:endParaRPr lang="en-US" sz="1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DAE1F-1AA7-7862-4411-132D9B2B3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01" y="756770"/>
            <a:ext cx="4507538" cy="57455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R</a:t>
            </a:r>
            <a:r>
              <a:rPr lang="en-US" dirty="0">
                <a:solidFill>
                  <a:schemeClr val="tx1"/>
                </a:solidFill>
              </a:rPr>
              <a:t>eport 2022 – attempt to summarize </a:t>
            </a:r>
            <a:r>
              <a:rPr lang="en-US" b="1" dirty="0">
                <a:solidFill>
                  <a:schemeClr val="tx1"/>
                </a:solidFill>
              </a:rPr>
              <a:t>populations trends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40427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WWF &amp; ZSL (2022)</a:t>
            </a:r>
          </a:p>
          <a:p>
            <a:r>
              <a:rPr lang="en-US" sz="1600" i="1" dirty="0">
                <a:hlinkClick r:id="rId3"/>
              </a:rPr>
              <a:t>https://livingplanet.panda.org/</a:t>
            </a:r>
            <a:endParaRPr lang="en-US" sz="1600" i="1" dirty="0"/>
          </a:p>
          <a:p>
            <a:endParaRPr lang="en-US" sz="16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469DA6-7089-EAB8-305E-35A901245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73686"/>
            <a:ext cx="3495554" cy="48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0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Population changes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How have numbers of individuals, densities, or biomass been changing in the Anthropocene?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121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summarizing all trends in a single average metric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822CA66-1262-B3AF-B8F6-4BCE17476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827659"/>
            <a:ext cx="728662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decomposing the metric by continents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8E658EC-E287-C2A0-5E14-C731CED47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875" y="951734"/>
            <a:ext cx="6857719" cy="4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decomposing the trends by major vertebrate taxa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hare of populations increasing and declining living planet index">
            <a:extLst>
              <a:ext uri="{FF2B5EF4-FFF2-40B4-BE49-F238E27FC236}">
                <a16:creationId xmlns:a16="http://schemas.microsoft.com/office/drawing/2014/main" id="{F46880FA-7744-4ECD-D889-CCD3CE2E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28943"/>
            <a:ext cx="7008257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3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Human population trend and the Anthropocene (a.k.a. the “Age of Humans”)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34C4B-A8E7-9BC9-26A9-37119AB28C93}"/>
              </a:ext>
            </a:extLst>
          </p:cNvPr>
          <p:cNvSpPr/>
          <p:nvPr/>
        </p:nvSpPr>
        <p:spPr>
          <a:xfrm>
            <a:off x="6096000" y="3381375"/>
            <a:ext cx="5895975" cy="286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D97ED-F903-B565-0DDE-A9BE2A42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12558"/>
            <a:ext cx="7716236" cy="55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there has been a lively debate in </a:t>
            </a:r>
            <a:r>
              <a:rPr lang="en-US" i="1" dirty="0">
                <a:solidFill>
                  <a:schemeClr val="tx1"/>
                </a:solidFill>
              </a:rPr>
              <a:t>Nature </a:t>
            </a:r>
            <a:r>
              <a:rPr lang="en-US" dirty="0">
                <a:solidFill>
                  <a:schemeClr val="tx1"/>
                </a:solidFill>
              </a:rPr>
              <a:t>on the relevance of LPI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B42E-F424-E477-D976-48837F95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3387704"/>
            <a:ext cx="8366498" cy="2867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00C0C-BB99-5E89-394B-36FFA7146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57707"/>
            <a:ext cx="8321480" cy="23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Leung et al. (2020) argue that the decline is driven by less than 3% of populations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6636E-CE56-E9EF-FC28-A82AA98B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18" y="859395"/>
            <a:ext cx="6571146" cy="5139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effectLst/>
                <a:latin typeface="Roboto" panose="02000000000000000000" pitchFamily="2" charset="0"/>
              </a:rPr>
              <a:t>Leung et al. (2020) </a:t>
            </a:r>
            <a:r>
              <a:rPr lang="en-US" b="0" i="1" dirty="0">
                <a:effectLst/>
                <a:latin typeface="Roboto" panose="02000000000000000000" pitchFamily="2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F687C5-63AD-F806-F2D6-B7E5CD0BA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125" y="1812266"/>
            <a:ext cx="4288692" cy="3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 geography of population trends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effectLst/>
                <a:latin typeface="Roboto" panose="02000000000000000000" pitchFamily="2" charset="0"/>
              </a:rPr>
              <a:t>Leung et al. (2020) </a:t>
            </a:r>
            <a:r>
              <a:rPr lang="en-US" b="0" i="1" dirty="0">
                <a:effectLst/>
                <a:latin typeface="Roboto" panose="02000000000000000000" pitchFamily="2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EE3CA9-3528-C1A7-D6EA-E4DB0BCF30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54" b="33632"/>
          <a:stretch/>
        </p:blipFill>
        <p:spPr>
          <a:xfrm>
            <a:off x="1193350" y="3423493"/>
            <a:ext cx="5259085" cy="262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0B0C84-EEA9-590A-9578-800451DE6D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108"/>
          <a:stretch/>
        </p:blipFill>
        <p:spPr>
          <a:xfrm>
            <a:off x="1193350" y="920598"/>
            <a:ext cx="5259086" cy="2516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61779-768C-F67F-E9A0-CEA1988E42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166"/>
          <a:stretch/>
        </p:blipFill>
        <p:spPr>
          <a:xfrm>
            <a:off x="6452436" y="2097780"/>
            <a:ext cx="5259087" cy="2589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B43A1D-B4C4-4703-A3EC-654F715FD0D8}"/>
              </a:ext>
            </a:extLst>
          </p:cNvPr>
          <p:cNvSpPr txBox="1"/>
          <p:nvPr/>
        </p:nvSpPr>
        <p:spPr>
          <a:xfrm>
            <a:off x="1551008" y="789447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 populations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CA596-996C-E303-2B30-6ECAA1540F80}"/>
              </a:ext>
            </a:extLst>
          </p:cNvPr>
          <p:cNvSpPr txBox="1"/>
          <p:nvPr/>
        </p:nvSpPr>
        <p:spPr>
          <a:xfrm>
            <a:off x="1473233" y="326084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Freshwater populations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7D0-8A15-FF49-C66B-BCFC14D31FDE}"/>
              </a:ext>
            </a:extLst>
          </p:cNvPr>
          <p:cNvSpPr txBox="1"/>
          <p:nvPr/>
        </p:nvSpPr>
        <p:spPr>
          <a:xfrm>
            <a:off x="6730068" y="185821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 populations</a:t>
            </a:r>
          </a:p>
        </p:txBody>
      </p:sp>
    </p:spTree>
    <p:extLst>
      <p:ext uri="{BB962C8B-B14F-4D97-AF65-F5344CB8AC3E}">
        <p14:creationId xmlns:p14="http://schemas.microsoft.com/office/powerpoint/2010/main" val="110361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An illustrative story </a:t>
            </a:r>
            <a:r>
              <a:rPr lang="en-US" dirty="0">
                <a:solidFill>
                  <a:schemeClr val="tx1"/>
                </a:solidFill>
              </a:rPr>
              <a:t>of Czech birds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5871107"/>
            <a:ext cx="11106784" cy="58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 err="1">
                <a:effectLst/>
                <a:latin typeface="Roboto" panose="02000000000000000000" pitchFamily="2" charset="0"/>
              </a:rPr>
              <a:t>Reif</a:t>
            </a:r>
            <a:r>
              <a:rPr lang="en-US" b="0" i="0" dirty="0">
                <a:effectLst/>
                <a:latin typeface="Roboto" panose="02000000000000000000" pitchFamily="2" charset="0"/>
              </a:rPr>
              <a:t> et al. (2007) </a:t>
            </a:r>
            <a:r>
              <a:rPr lang="en-US" b="0" i="1" dirty="0">
                <a:effectLst/>
                <a:latin typeface="Roboto" panose="02000000000000000000" pitchFamily="2" charset="0"/>
              </a:rPr>
              <a:t>Bird Study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u="none" strike="noStrike" kern="1200" cap="none" dirty="0" err="1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u="none" strike="noStrike" kern="1200" cap="none" dirty="0" err="1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Vermouzek</a:t>
            </a:r>
            <a:r>
              <a:rPr lang="en-US" sz="1600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 (2019) </a:t>
            </a:r>
            <a:r>
              <a:rPr lang="en-US" sz="1600" i="1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Conservation Letters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5785382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08C5AE-C136-9FFC-516D-C6B2F35A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1" y="1644126"/>
            <a:ext cx="4286491" cy="3422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1FE48-9E5D-AF67-02D0-B70B71A6C1E5}"/>
              </a:ext>
            </a:extLst>
          </p:cNvPr>
          <p:cNvSpPr txBox="1"/>
          <p:nvPr/>
        </p:nvSpPr>
        <p:spPr>
          <a:xfrm>
            <a:off x="2828493" y="195612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 birds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3E211-B019-AC24-284F-E27CCE05FBCC}"/>
              </a:ext>
            </a:extLst>
          </p:cNvPr>
          <p:cNvSpPr txBox="1"/>
          <p:nvPr/>
        </p:nvSpPr>
        <p:spPr>
          <a:xfrm>
            <a:off x="5848034" y="1956121"/>
            <a:ext cx="578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observe </a:t>
            </a:r>
            <a:r>
              <a:rPr lang="en-US" b="1" dirty="0"/>
              <a:t>decreases</a:t>
            </a:r>
            <a:r>
              <a:rPr lang="en-US" dirty="0"/>
              <a:t> of population indices in farmland birds, but </a:t>
            </a:r>
            <a:r>
              <a:rPr lang="en-US" b="1" dirty="0"/>
              <a:t>increases</a:t>
            </a:r>
            <a:r>
              <a:rPr lang="en-US" dirty="0"/>
              <a:t> in forest birds</a:t>
            </a:r>
          </a:p>
        </p:txBody>
      </p:sp>
    </p:spTree>
    <p:extLst>
      <p:ext uri="{BB962C8B-B14F-4D97-AF65-F5344CB8AC3E}">
        <p14:creationId xmlns:p14="http://schemas.microsoft.com/office/powerpoint/2010/main" val="339272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Insect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armagedon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829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paper that started it all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CA2CCF-F679-6002-1D72-DE25619C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49" t="23327"/>
          <a:stretch/>
        </p:blipFill>
        <p:spPr>
          <a:xfrm>
            <a:off x="1099594" y="1145893"/>
            <a:ext cx="7113014" cy="32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5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and the reaction in media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5126E5-D4AB-EB84-23FC-EEBE13BA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8" y="1569568"/>
            <a:ext cx="3650335" cy="3033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D2936-F0F5-C9CB-F496-6A2F5ADEA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909" y="1886984"/>
            <a:ext cx="1122980" cy="521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E0EBA-DD73-7FF4-5F05-41FA26BBF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240" y="1251500"/>
            <a:ext cx="4217560" cy="2119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D0A715-36E6-3054-B105-4547A04D9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40" y="3786065"/>
            <a:ext cx="5567918" cy="16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7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Malaise traps in 63 nature protection areas in Germany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3E6870-761E-B38B-E341-AEF972FF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773" y="788246"/>
            <a:ext cx="4233923" cy="5111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C111E-8AF5-AC79-F7A3-593C851E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033" y="1162651"/>
            <a:ext cx="5374512" cy="38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7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Roel van Klink’s response: Analysis of1676 sites globally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van Klink et al. (2020) </a:t>
            </a:r>
            <a:r>
              <a:rPr lang="en-US" sz="1600" i="1" dirty="0"/>
              <a:t>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005B29-2619-3EEF-C6A2-70DBE29DA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620" y="774441"/>
            <a:ext cx="5400301" cy="571023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E043C52-515F-9BEB-DDED-614667BB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125614"/>
            <a:ext cx="1960486" cy="196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9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Roel van Klink’s response: Analysis of1676 sites globally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973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Van Klink et al. (2020) </a:t>
            </a:r>
            <a:r>
              <a:rPr lang="en-US" sz="1600" i="1" dirty="0"/>
              <a:t>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5553C7-888B-BD5E-1B94-30C73DC9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2979262"/>
            <a:ext cx="4199200" cy="2638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0E8E2-052A-CABB-E1C2-6FAD9E41F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302" y="921076"/>
            <a:ext cx="2862805" cy="5438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BC6C4-408D-32B2-C621-3798A9558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052" y="1030915"/>
            <a:ext cx="5074316" cy="1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are changing climate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 descr="Copernicus: 2020 warmest year on record for Europe; globally, 2020 ties  with 2016 for warmest year recorded | Copernicus">
            <a:extLst>
              <a:ext uri="{FF2B5EF4-FFF2-40B4-BE49-F238E27FC236}">
                <a16:creationId xmlns:a16="http://schemas.microsoft.com/office/drawing/2014/main" id="{246329DF-1A76-48F3-940B-3995384F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650286"/>
            <a:ext cx="5316673" cy="382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oke, technology, toxic, air pollution, climate, factory">
            <a:extLst>
              <a:ext uri="{FF2B5EF4-FFF2-40B4-BE49-F238E27FC236}">
                <a16:creationId xmlns:a16="http://schemas.microsoft.com/office/drawing/2014/main" id="{DA74982C-2CF2-40FC-9042-4FBECDE0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92093"/>
            <a:ext cx="4204556" cy="28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202C3-0C7D-49CB-BB35-F43257A2277B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6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richness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Mostly in local communities – why it seems to be on average 0, and what it means. 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258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474C3-474D-D208-19E2-28F45B88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264766"/>
            <a:ext cx="10382612" cy="3529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622706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Vellend</a:t>
            </a:r>
            <a:r>
              <a:rPr lang="en-US" sz="1600" dirty="0"/>
              <a:t> et al. (2013) </a:t>
            </a:r>
            <a:r>
              <a:rPr lang="en-US" sz="1600" i="1" dirty="0"/>
              <a:t>PNAS</a:t>
            </a:r>
            <a:endParaRPr 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44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34178" y="6132318"/>
            <a:ext cx="2622706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Vellend</a:t>
            </a:r>
            <a:r>
              <a:rPr lang="en-US" sz="1600" dirty="0"/>
              <a:t> et al. (2013) </a:t>
            </a:r>
            <a:r>
              <a:rPr lang="en-US" sz="1600" i="1" dirty="0"/>
              <a:t>PNAS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B7F94-DDF0-6887-07AD-E8478FDF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094" y="869010"/>
            <a:ext cx="6282356" cy="49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34178" y="6132318"/>
            <a:ext cx="251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Jandt</a:t>
            </a:r>
            <a:r>
              <a:rPr lang="en-US" sz="1600" dirty="0"/>
              <a:t> et al. (2022) </a:t>
            </a:r>
            <a:r>
              <a:rPr lang="en-US" sz="1600" i="1" dirty="0"/>
              <a:t>Nature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E0F46-86A8-55E4-0008-9C16BA847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1"/>
          <a:stretch/>
        </p:blipFill>
        <p:spPr>
          <a:xfrm>
            <a:off x="963230" y="962024"/>
            <a:ext cx="4074289" cy="4927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93D88-58C5-BF7F-C06D-7FC305C208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249"/>
          <a:stretch/>
        </p:blipFill>
        <p:spPr>
          <a:xfrm>
            <a:off x="5371980" y="806068"/>
            <a:ext cx="4226044" cy="2807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31BBC-F1E4-FEA2-DC8D-BCEFCC89B6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99" r="-6482"/>
          <a:stretch/>
        </p:blipFill>
        <p:spPr>
          <a:xfrm>
            <a:off x="5467350" y="3622087"/>
            <a:ext cx="4755472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79139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(2015)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372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172E2-8383-49BF-8B27-429E6E737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949524"/>
            <a:ext cx="9781282" cy="48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6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24653" y="6188664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7926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EFF4-0227-3798-7C1B-49CD69EAB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1383272"/>
            <a:ext cx="4865662" cy="4443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627CE-301A-0EAF-3762-DBF80C8F5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83272"/>
            <a:ext cx="5119520" cy="43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9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88664"/>
            <a:ext cx="278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Blowes</a:t>
            </a:r>
            <a:r>
              <a:rPr lang="en-US" sz="1600" dirty="0"/>
              <a:t> et al. (2019)</a:t>
            </a:r>
            <a:r>
              <a:rPr lang="en-US" sz="1600" i="1" dirty="0"/>
              <a:t> Science</a:t>
            </a:r>
            <a:endParaRPr lang="cs-CZ" sz="16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CE382-8940-8C50-D293-C98941E14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666" y="731900"/>
            <a:ext cx="9577792" cy="53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no change of local richness, if we think that things should be going bad?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1400175"/>
            <a:ext cx="9820275" cy="314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problem of </a:t>
            </a:r>
            <a:r>
              <a:rPr lang="en-US" b="1" dirty="0"/>
              <a:t>shifting baselines </a:t>
            </a:r>
            <a:r>
              <a:rPr lang="en-US" dirty="0"/>
              <a:t>– maybe things were already bad at the start of the time series, and so we are not seeing the main change because it happened long ago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are </a:t>
            </a:r>
            <a:r>
              <a:rPr lang="en-US" b="1" dirty="0"/>
              <a:t>sampling</a:t>
            </a:r>
            <a:r>
              <a:rPr lang="en-US" dirty="0"/>
              <a:t> only the nice and pristine locations, not parking lots and industrial areas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massive </a:t>
            </a:r>
            <a:r>
              <a:rPr lang="en-US" b="1" dirty="0"/>
              <a:t>geographic bias </a:t>
            </a:r>
            <a:r>
              <a:rPr lang="en-US" dirty="0"/>
              <a:t>towards the rich Global North, accessible areas, etc.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fail to detect the loss of rare species</a:t>
            </a:r>
            <a:r>
              <a:rPr lang="en-US" dirty="0"/>
              <a:t>, because they are … rare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problem of </a:t>
            </a:r>
            <a:r>
              <a:rPr lang="en-US" b="1" dirty="0"/>
              <a:t>spatial grain </a:t>
            </a:r>
          </a:p>
        </p:txBody>
      </p:sp>
    </p:spTree>
    <p:extLst>
      <p:ext uri="{BB962C8B-B14F-4D97-AF65-F5344CB8AC3E}">
        <p14:creationId xmlns:p14="http://schemas.microsoft.com/office/powerpoint/2010/main" val="31047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problem - Gaps and biases in biodiversity data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BA548D1A-99A7-4FE6-A9C3-D6BD2E2F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788" y="1372269"/>
            <a:ext cx="6867266" cy="3493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143678" y="6381154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Meyer et al. (2015)</a:t>
            </a:r>
            <a:r>
              <a:rPr lang="en-US" i="1" dirty="0"/>
              <a:t> Nature Communications</a:t>
            </a:r>
            <a:endParaRPr lang="cs-CZ" i="1" dirty="0"/>
          </a:p>
        </p:txBody>
      </p:sp>
      <p:pic>
        <p:nvPicPr>
          <p:cNvPr id="6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4577094A-2723-47AB-9692-A24541C3B4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345" y="5061560"/>
            <a:ext cx="3174153" cy="5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02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problem - Gaps and biases in biodiversity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79139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(2015)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372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172E2-8383-49BF-8B27-429E6E737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949524"/>
            <a:ext cx="9781282" cy="48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dramatically affect land use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1B7C-C32A-41EC-937D-7985FFC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2301" y="1519109"/>
            <a:ext cx="4558304" cy="36132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9F35-DD8E-4536-898D-922FE9EF4CEF}"/>
              </a:ext>
            </a:extLst>
          </p:cNvPr>
          <p:cNvSpPr txBox="1"/>
          <p:nvPr/>
        </p:nvSpPr>
        <p:spPr>
          <a:xfrm>
            <a:off x="7674625" y="5132322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Deforestation of Borneo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Deforestation">
            <a:extLst>
              <a:ext uri="{FF2B5EF4-FFF2-40B4-BE49-F238E27FC236}">
                <a16:creationId xmlns:a16="http://schemas.microsoft.com/office/drawing/2014/main" id="{AA9E3608-DB94-4CB5-BC76-814FB965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68418"/>
            <a:ext cx="4544690" cy="29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903CB-9AD0-4424-8754-9AED8A78294F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UNEP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3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77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1859347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391368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610694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576721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149387-1944-FB45-0DB7-C3CCE5A027D1}"/>
              </a:ext>
            </a:extLst>
          </p:cNvPr>
          <p:cNvGrpSpPr/>
          <p:nvPr/>
        </p:nvGrpSpPr>
        <p:grpSpPr>
          <a:xfrm>
            <a:off x="1173658" y="3595107"/>
            <a:ext cx="7775789" cy="2162341"/>
            <a:chOff x="-2607013" y="1709738"/>
            <a:chExt cx="13492265" cy="3752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B853C7-9D9D-696F-726B-7888C4C45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E33FB5-C866-E6AE-4E4D-AE5D4CF1EBD4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357E13-F18B-EB39-AB53-12AF7BCF56E2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455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25255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2B9C-15C2-3B97-4119-5CFB1804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92"/>
          <a:stretch/>
        </p:blipFill>
        <p:spPr>
          <a:xfrm>
            <a:off x="319736" y="1844464"/>
            <a:ext cx="5254213" cy="4200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328B8-8B33-B3D4-3CE8-C090E3A3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949" y="2078718"/>
            <a:ext cx="6401419" cy="3732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E7374-6353-043C-6E66-6F484EAD7F79}"/>
              </a:ext>
            </a:extLst>
          </p:cNvPr>
          <p:cNvSpPr txBox="1"/>
          <p:nvPr/>
        </p:nvSpPr>
        <p:spPr>
          <a:xfrm>
            <a:off x="284014" y="6154437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(2022) </a:t>
            </a:r>
            <a:r>
              <a:rPr lang="en-US" sz="1600" i="1" dirty="0" err="1"/>
              <a:t>EcoEvoRxiv</a:t>
            </a:r>
            <a:endParaRPr lang="en-US" sz="16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E13738-B310-10B3-A031-DBA179C8548E}"/>
              </a:ext>
            </a:extLst>
          </p:cNvPr>
          <p:cNvCxnSpPr>
            <a:cxnSpLocks/>
          </p:cNvCxnSpPr>
          <p:nvPr/>
        </p:nvCxnSpPr>
        <p:spPr>
          <a:xfrm>
            <a:off x="360214" y="609345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3821D8D9-CD9D-D709-E12A-FA15144B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2743" y="915290"/>
            <a:ext cx="1849211" cy="184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03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54437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(2022) </a:t>
            </a:r>
            <a:r>
              <a:rPr lang="en-US" sz="1600" i="1" dirty="0" err="1"/>
              <a:t>EcoEvoRxiv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609345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C6DF48-D0CB-314F-668C-5CEBFDF7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906" y="764542"/>
            <a:ext cx="7268901" cy="54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18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7935-BF69-2E7A-3F3E-8754029E4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138" y="1706205"/>
            <a:ext cx="9563100" cy="4743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1B7B6-09E6-1E08-3E9B-38CC10E39DB6}"/>
              </a:ext>
            </a:extLst>
          </p:cNvPr>
          <p:cNvSpPr txBox="1"/>
          <p:nvPr/>
        </p:nvSpPr>
        <p:spPr>
          <a:xfrm>
            <a:off x="3101618" y="1254612"/>
            <a:ext cx="68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hypothetical toy example of how variable can species richness change be with scale, reality is probably not like that …</a:t>
            </a:r>
          </a:p>
        </p:txBody>
      </p:sp>
    </p:spTree>
    <p:extLst>
      <p:ext uri="{BB962C8B-B14F-4D97-AF65-F5344CB8AC3E}">
        <p14:creationId xmlns:p14="http://schemas.microsoft.com/office/powerpoint/2010/main" val="3899928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Change of species composition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Why no net change of species richness can still mean substantial changes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84191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 if richness is stable, composition changes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24653" y="6188664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7926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8C52E-33EB-23FD-2495-C341EBB23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027" y="1407932"/>
            <a:ext cx="5288059" cy="4528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5DAAF-963A-7F24-5CDC-14AB6315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09" y="1407932"/>
            <a:ext cx="4865662" cy="44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Biotic homogenization </a:t>
            </a:r>
            <a:r>
              <a:rPr lang="en-US" dirty="0"/>
              <a:t>despite increasing or stable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7337E90-6E61-F103-C615-D79286E2F477}"/>
              </a:ext>
            </a:extLst>
          </p:cNvPr>
          <p:cNvGrpSpPr/>
          <p:nvPr/>
        </p:nvGrpSpPr>
        <p:grpSpPr>
          <a:xfrm>
            <a:off x="1460481" y="2775311"/>
            <a:ext cx="550122" cy="532549"/>
            <a:chOff x="2237720" y="2601157"/>
            <a:chExt cx="550122" cy="532549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477784-BAC7-CDDD-B7C5-8B0F876B28A8}"/>
                </a:ext>
              </a:extLst>
            </p:cNvPr>
            <p:cNvSpPr/>
            <p:nvPr/>
          </p:nvSpPr>
          <p:spPr>
            <a:xfrm>
              <a:off x="2237720" y="275011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802344F-0A8A-5C23-85C5-30FF10D43834}"/>
                </a:ext>
              </a:extLst>
            </p:cNvPr>
            <p:cNvSpPr/>
            <p:nvPr/>
          </p:nvSpPr>
          <p:spPr>
            <a:xfrm>
              <a:off x="2259952" y="294897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E39C822-D131-4031-144E-EC7642ABDAAC}"/>
                </a:ext>
              </a:extLst>
            </p:cNvPr>
            <p:cNvSpPr/>
            <p:nvPr/>
          </p:nvSpPr>
          <p:spPr>
            <a:xfrm>
              <a:off x="2417567" y="271293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81F45ED-7191-FECC-0D94-2FAEEADBA56D}"/>
                </a:ext>
              </a:extLst>
            </p:cNvPr>
            <p:cNvSpPr/>
            <p:nvPr/>
          </p:nvSpPr>
          <p:spPr>
            <a:xfrm>
              <a:off x="2535258" y="2968562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DAD2FE3-46D3-2C48-D239-7A23C7071D81}"/>
                </a:ext>
              </a:extLst>
            </p:cNvPr>
            <p:cNvSpPr/>
            <p:nvPr/>
          </p:nvSpPr>
          <p:spPr>
            <a:xfrm>
              <a:off x="2625736" y="279668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EC62F7F-0806-12C7-90BF-2933673A25E4}"/>
                </a:ext>
              </a:extLst>
            </p:cNvPr>
            <p:cNvSpPr/>
            <p:nvPr/>
          </p:nvSpPr>
          <p:spPr>
            <a:xfrm>
              <a:off x="2500838" y="2601157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C860365-4EC2-C59F-D17C-C90DF1E5ECF4}"/>
                </a:ext>
              </a:extLst>
            </p:cNvPr>
            <p:cNvSpPr/>
            <p:nvPr/>
          </p:nvSpPr>
          <p:spPr>
            <a:xfrm>
              <a:off x="2309348" y="2820344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585E991-F9EF-E38F-6814-986DB8702458}"/>
                </a:ext>
              </a:extLst>
            </p:cNvPr>
            <p:cNvSpPr/>
            <p:nvPr/>
          </p:nvSpPr>
          <p:spPr>
            <a:xfrm>
              <a:off x="2399438" y="304056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6DFCD67C-E99D-E18E-2487-F9630146493F}"/>
                </a:ext>
              </a:extLst>
            </p:cNvPr>
            <p:cNvSpPr/>
            <p:nvPr/>
          </p:nvSpPr>
          <p:spPr>
            <a:xfrm>
              <a:off x="2481988" y="288035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D298691-E846-9F71-E491-9EBE9C5CA63B}"/>
                </a:ext>
              </a:extLst>
            </p:cNvPr>
            <p:cNvSpPr/>
            <p:nvPr/>
          </p:nvSpPr>
          <p:spPr>
            <a:xfrm>
              <a:off x="2606887" y="3038795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14E0A558-5FAA-AA3B-C58F-F268C9197126}"/>
                </a:ext>
              </a:extLst>
            </p:cNvPr>
            <p:cNvSpPr/>
            <p:nvPr/>
          </p:nvSpPr>
          <p:spPr>
            <a:xfrm>
              <a:off x="2697364" y="2866916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7FCCCFC-01E0-59C4-FF09-48F6E1B83BED}"/>
                </a:ext>
              </a:extLst>
            </p:cNvPr>
            <p:cNvSpPr/>
            <p:nvPr/>
          </p:nvSpPr>
          <p:spPr>
            <a:xfrm>
              <a:off x="2572466" y="2671390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2309054-C734-6539-7124-A853DBA3BDE6}"/>
              </a:ext>
            </a:extLst>
          </p:cNvPr>
          <p:cNvGrpSpPr/>
          <p:nvPr/>
        </p:nvGrpSpPr>
        <p:grpSpPr>
          <a:xfrm>
            <a:off x="1942566" y="3264110"/>
            <a:ext cx="521113" cy="534314"/>
            <a:chOff x="2719805" y="3089956"/>
            <a:chExt cx="521113" cy="534314"/>
          </a:xfrm>
        </p:grpSpPr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7671A527-9FC0-5F5F-6A85-6FF69BE04606}"/>
                </a:ext>
              </a:extLst>
            </p:cNvPr>
            <p:cNvSpPr/>
            <p:nvPr/>
          </p:nvSpPr>
          <p:spPr>
            <a:xfrm>
              <a:off x="2884198" y="32300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FA22932D-6ED8-524C-12F8-C9A3DA8EF3B3}"/>
                </a:ext>
              </a:extLst>
            </p:cNvPr>
            <p:cNvSpPr/>
            <p:nvPr/>
          </p:nvSpPr>
          <p:spPr>
            <a:xfrm>
              <a:off x="2955827" y="330027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01DE9617-D931-1941-CE86-F712258F7D52}"/>
                </a:ext>
              </a:extLst>
            </p:cNvPr>
            <p:cNvSpPr/>
            <p:nvPr/>
          </p:nvSpPr>
          <p:spPr>
            <a:xfrm>
              <a:off x="2813541" y="344465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35AD5C04-1154-EE97-72B5-673B9C4D81DB}"/>
                </a:ext>
              </a:extLst>
            </p:cNvPr>
            <p:cNvSpPr/>
            <p:nvPr/>
          </p:nvSpPr>
          <p:spPr>
            <a:xfrm>
              <a:off x="2944523" y="346089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18D03E9E-DEA1-7BFA-ED9A-F5F6AFD17E7D}"/>
                </a:ext>
              </a:extLst>
            </p:cNvPr>
            <p:cNvSpPr/>
            <p:nvPr/>
          </p:nvSpPr>
          <p:spPr>
            <a:xfrm>
              <a:off x="2767331" y="3267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3A2943F-76AD-C865-697E-8FF85F2FE0B9}"/>
                </a:ext>
              </a:extLst>
            </p:cNvPr>
            <p:cNvSpPr/>
            <p:nvPr/>
          </p:nvSpPr>
          <p:spPr>
            <a:xfrm>
              <a:off x="3033573" y="314548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81975C81-1BF0-54B9-7397-09953CE5282D}"/>
                </a:ext>
              </a:extLst>
            </p:cNvPr>
            <p:cNvSpPr/>
            <p:nvPr/>
          </p:nvSpPr>
          <p:spPr>
            <a:xfrm>
              <a:off x="2832722" y="308995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7C15CE7-4EAE-39FD-216E-4657ACAD2449}"/>
                </a:ext>
              </a:extLst>
            </p:cNvPr>
            <p:cNvSpPr/>
            <p:nvPr/>
          </p:nvSpPr>
          <p:spPr>
            <a:xfrm>
              <a:off x="3078812" y="339673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C27A1B9-F53F-75F8-125A-6598275F16FF}"/>
                </a:ext>
              </a:extLst>
            </p:cNvPr>
            <p:cNvSpPr/>
            <p:nvPr/>
          </p:nvSpPr>
          <p:spPr>
            <a:xfrm>
              <a:off x="2980349" y="3265198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9D3F7E17-678D-F98A-7C93-3138D76C62C8}"/>
                </a:ext>
              </a:extLst>
            </p:cNvPr>
            <p:cNvSpPr/>
            <p:nvPr/>
          </p:nvSpPr>
          <p:spPr>
            <a:xfrm>
              <a:off x="3027455" y="3370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1BED390-B297-B811-359F-A895481A4EE7}"/>
                </a:ext>
              </a:extLst>
            </p:cNvPr>
            <p:cNvSpPr/>
            <p:nvPr/>
          </p:nvSpPr>
          <p:spPr>
            <a:xfrm>
              <a:off x="2885170" y="351489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37F16821-14B9-D5A1-CEB5-B93A9E511133}"/>
                </a:ext>
              </a:extLst>
            </p:cNvPr>
            <p:cNvSpPr/>
            <p:nvPr/>
          </p:nvSpPr>
          <p:spPr>
            <a:xfrm>
              <a:off x="3016151" y="353112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01B3A7ED-7E6E-7B44-2441-318C2EAAFFAA}"/>
                </a:ext>
              </a:extLst>
            </p:cNvPr>
            <p:cNvSpPr/>
            <p:nvPr/>
          </p:nvSpPr>
          <p:spPr>
            <a:xfrm>
              <a:off x="2838959" y="33377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EEE77B1-2313-80EF-4F09-63ECAF7AAE85}"/>
                </a:ext>
              </a:extLst>
            </p:cNvPr>
            <p:cNvSpPr/>
            <p:nvPr/>
          </p:nvSpPr>
          <p:spPr>
            <a:xfrm>
              <a:off x="3105201" y="321571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CA5B8C5-EFB2-E506-8093-4FFE1C5CFBAB}"/>
                </a:ext>
              </a:extLst>
            </p:cNvPr>
            <p:cNvSpPr/>
            <p:nvPr/>
          </p:nvSpPr>
          <p:spPr>
            <a:xfrm>
              <a:off x="2904350" y="3160189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C17D0AD-BE8B-B429-E51C-2AAEA1F542FC}"/>
                </a:ext>
              </a:extLst>
            </p:cNvPr>
            <p:cNvSpPr/>
            <p:nvPr/>
          </p:nvSpPr>
          <p:spPr>
            <a:xfrm>
              <a:off x="3150440" y="346696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1381CB8-76F9-05A0-8C8C-E5D64F29B3DA}"/>
                </a:ext>
              </a:extLst>
            </p:cNvPr>
            <p:cNvSpPr/>
            <p:nvPr/>
          </p:nvSpPr>
          <p:spPr>
            <a:xfrm>
              <a:off x="2719805" y="314914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414" name="Rectangle 413">
            <a:extLst>
              <a:ext uri="{FF2B5EF4-FFF2-40B4-BE49-F238E27FC236}">
                <a16:creationId xmlns:a16="http://schemas.microsoft.com/office/drawing/2014/main" id="{34963376-8303-A4AC-D369-228D41940CC2}"/>
              </a:ext>
            </a:extLst>
          </p:cNvPr>
          <p:cNvSpPr/>
          <p:nvPr/>
        </p:nvSpPr>
        <p:spPr>
          <a:xfrm>
            <a:off x="1371600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9E6ABC5A-9CC4-C2F0-B158-16678392CFB5}"/>
              </a:ext>
            </a:extLst>
          </p:cNvPr>
          <p:cNvSpPr/>
          <p:nvPr/>
        </p:nvSpPr>
        <p:spPr>
          <a:xfrm>
            <a:off x="3274015" y="29351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5DA802E8-8F61-92C4-E42B-375060646F33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47065A69-270E-C387-AF30-F2FC91B46134}"/>
              </a:ext>
            </a:extLst>
          </p:cNvPr>
          <p:cNvSpPr/>
          <p:nvPr/>
        </p:nvSpPr>
        <p:spPr>
          <a:xfrm>
            <a:off x="3176860" y="31230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3B970581-75F0-E8D4-AF4D-94E84A9AA4E2}"/>
              </a:ext>
            </a:extLst>
          </p:cNvPr>
          <p:cNvSpPr/>
          <p:nvPr/>
        </p:nvSpPr>
        <p:spPr>
          <a:xfrm>
            <a:off x="3307841" y="313931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C2BD5E0A-86A8-892B-D6E4-844E3F379DD2}"/>
              </a:ext>
            </a:extLst>
          </p:cNvPr>
          <p:cNvSpPr/>
          <p:nvPr/>
        </p:nvSpPr>
        <p:spPr>
          <a:xfrm>
            <a:off x="3092245" y="2929261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BD2B7DD6-9E15-1DFD-190D-D7CD0693770C}"/>
              </a:ext>
            </a:extLst>
          </p:cNvPr>
          <p:cNvSpPr/>
          <p:nvPr/>
        </p:nvSpPr>
        <p:spPr>
          <a:xfrm>
            <a:off x="3423390" y="2850626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F4D50030-BD74-59BB-A819-A236CF40A280}"/>
              </a:ext>
            </a:extLst>
          </p:cNvPr>
          <p:cNvSpPr/>
          <p:nvPr/>
        </p:nvSpPr>
        <p:spPr>
          <a:xfrm>
            <a:off x="319047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07AD181C-2E01-FA2D-01DD-8315DF23B355}"/>
              </a:ext>
            </a:extLst>
          </p:cNvPr>
          <p:cNvSpPr/>
          <p:nvPr/>
        </p:nvSpPr>
        <p:spPr>
          <a:xfrm>
            <a:off x="3468629" y="31018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843A9363-DED0-516D-FA9F-E0CD0AB112A1}"/>
              </a:ext>
            </a:extLst>
          </p:cNvPr>
          <p:cNvSpPr/>
          <p:nvPr/>
        </p:nvSpPr>
        <p:spPr>
          <a:xfrm>
            <a:off x="2850625" y="342748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0822B0F4-8AE6-BC59-89CB-7D2705B81BEE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FDA3FB69-2149-2D5D-2BEE-0600B733D558}"/>
              </a:ext>
            </a:extLst>
          </p:cNvPr>
          <p:cNvSpPr/>
          <p:nvPr/>
        </p:nvSpPr>
        <p:spPr>
          <a:xfrm>
            <a:off x="2600410" y="36186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8860AF1F-15C4-36D2-A0B3-35202598A662}"/>
              </a:ext>
            </a:extLst>
          </p:cNvPr>
          <p:cNvSpPr/>
          <p:nvPr/>
        </p:nvSpPr>
        <p:spPr>
          <a:xfrm>
            <a:off x="2731391" y="363489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8645CB38-38C0-7DAA-2D7A-1690D20AF804}"/>
              </a:ext>
            </a:extLst>
          </p:cNvPr>
          <p:cNvSpPr/>
          <p:nvPr/>
        </p:nvSpPr>
        <p:spPr>
          <a:xfrm>
            <a:off x="2580698" y="3468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8AA636B5-7E41-325D-DE45-968022B0AF26}"/>
              </a:ext>
            </a:extLst>
          </p:cNvPr>
          <p:cNvSpPr/>
          <p:nvPr/>
        </p:nvSpPr>
        <p:spPr>
          <a:xfrm>
            <a:off x="2846940" y="334620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EC888EAF-5788-953E-F705-EE644083EBEC}"/>
              </a:ext>
            </a:extLst>
          </p:cNvPr>
          <p:cNvSpPr/>
          <p:nvPr/>
        </p:nvSpPr>
        <p:spPr>
          <a:xfrm>
            <a:off x="2639199" y="330513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5058023B-2F41-3027-63CB-321EF2A3BDAD}"/>
              </a:ext>
            </a:extLst>
          </p:cNvPr>
          <p:cNvSpPr/>
          <p:nvPr/>
        </p:nvSpPr>
        <p:spPr>
          <a:xfrm>
            <a:off x="2892179" y="35974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9F261EEB-B9E0-C3EC-77FA-4A5D18DAA611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F611199F-9CC9-B00C-0EB6-67E4A53A4214}"/>
              </a:ext>
            </a:extLst>
          </p:cNvPr>
          <p:cNvSpPr/>
          <p:nvPr/>
        </p:nvSpPr>
        <p:spPr>
          <a:xfrm>
            <a:off x="3417272" y="3075647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27D7325A-8949-B1B5-D611-5792AF5E9566}"/>
              </a:ext>
            </a:extLst>
          </p:cNvPr>
          <p:cNvSpPr/>
          <p:nvPr/>
        </p:nvSpPr>
        <p:spPr>
          <a:xfrm>
            <a:off x="3228776" y="30428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7165DF29-096A-79D1-BFA5-ECE08C18480D}"/>
              </a:ext>
            </a:extLst>
          </p:cNvPr>
          <p:cNvSpPr/>
          <p:nvPr/>
        </p:nvSpPr>
        <p:spPr>
          <a:xfrm>
            <a:off x="3495018" y="2920859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C557E722-86DB-6790-D358-9668BB3F49E9}"/>
              </a:ext>
            </a:extLst>
          </p:cNvPr>
          <p:cNvSpPr/>
          <p:nvPr/>
        </p:nvSpPr>
        <p:spPr>
          <a:xfrm>
            <a:off x="329416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ED4552B0-4F4A-10AC-7AC1-5D6B1CD4C432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0A161EF1-1983-78EB-620D-7C96D388C34D}"/>
              </a:ext>
            </a:extLst>
          </p:cNvPr>
          <p:cNvSpPr/>
          <p:nvPr/>
        </p:nvSpPr>
        <p:spPr>
          <a:xfrm>
            <a:off x="2840822" y="3571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C257ABB6-6E89-3906-A9AA-09BE44366C64}"/>
              </a:ext>
            </a:extLst>
          </p:cNvPr>
          <p:cNvSpPr/>
          <p:nvPr/>
        </p:nvSpPr>
        <p:spPr>
          <a:xfrm>
            <a:off x="2672038" y="36888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90F853AD-46FF-317C-B2FB-4CD674631ECF}"/>
              </a:ext>
            </a:extLst>
          </p:cNvPr>
          <p:cNvSpPr/>
          <p:nvPr/>
        </p:nvSpPr>
        <p:spPr>
          <a:xfrm>
            <a:off x="2803020" y="3705125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52DDBF31-99E2-5A25-C935-169D34B20DE5}"/>
              </a:ext>
            </a:extLst>
          </p:cNvPr>
          <p:cNvSpPr/>
          <p:nvPr/>
        </p:nvSpPr>
        <p:spPr>
          <a:xfrm>
            <a:off x="2652326" y="353846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AFDC79F-0C87-43AB-42D9-FDB467B9E0F6}"/>
              </a:ext>
            </a:extLst>
          </p:cNvPr>
          <p:cNvSpPr/>
          <p:nvPr/>
        </p:nvSpPr>
        <p:spPr>
          <a:xfrm>
            <a:off x="2918568" y="341644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39634F09-01FF-C3D0-BA2B-BCC2BF56AADA}"/>
              </a:ext>
            </a:extLst>
          </p:cNvPr>
          <p:cNvSpPr/>
          <p:nvPr/>
        </p:nvSpPr>
        <p:spPr>
          <a:xfrm>
            <a:off x="2717718" y="3360914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D172A3BC-B893-BBC4-D150-DB9ECE57D3D3}"/>
              </a:ext>
            </a:extLst>
          </p:cNvPr>
          <p:cNvSpPr/>
          <p:nvPr/>
        </p:nvSpPr>
        <p:spPr>
          <a:xfrm>
            <a:off x="2963807" y="36676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8BDC767-DEC4-833D-2150-FF60E4F3058C}"/>
              </a:ext>
            </a:extLst>
          </p:cNvPr>
          <p:cNvSpPr/>
          <p:nvPr/>
        </p:nvSpPr>
        <p:spPr>
          <a:xfrm>
            <a:off x="2481507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54C85CC6-3AA9-A551-F554-CC6BBCEED34A}"/>
              </a:ext>
            </a:extLst>
          </p:cNvPr>
          <p:cNvSpPr txBox="1"/>
          <p:nvPr/>
        </p:nvSpPr>
        <p:spPr>
          <a:xfrm>
            <a:off x="1462862" y="23279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ECF08022-7E9B-4256-5E9B-82B0A3F083FA}"/>
              </a:ext>
            </a:extLst>
          </p:cNvPr>
          <p:cNvGrpSpPr/>
          <p:nvPr/>
        </p:nvGrpSpPr>
        <p:grpSpPr>
          <a:xfrm>
            <a:off x="6009038" y="1553237"/>
            <a:ext cx="2219891" cy="1434092"/>
            <a:chOff x="5949696" y="1330443"/>
            <a:chExt cx="2219891" cy="1434092"/>
          </a:xfrm>
        </p:grpSpPr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ADF8A786-6B62-36A6-58AB-B9882ABCECBD}"/>
                </a:ext>
              </a:extLst>
            </p:cNvPr>
            <p:cNvGrpSpPr/>
            <p:nvPr/>
          </p:nvGrpSpPr>
          <p:grpSpPr>
            <a:xfrm>
              <a:off x="5949696" y="1330443"/>
              <a:ext cx="2219891" cy="1434092"/>
              <a:chOff x="8817829" y="3072841"/>
              <a:chExt cx="2219891" cy="1434092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FA3D12B3-2A5C-69AB-7D3C-361889B3616A}"/>
                  </a:ext>
                </a:extLst>
              </p:cNvPr>
              <p:cNvGrpSpPr/>
              <p:nvPr/>
            </p:nvGrpSpPr>
            <p:grpSpPr>
              <a:xfrm>
                <a:off x="8817829" y="3438162"/>
                <a:ext cx="2219891" cy="1068771"/>
                <a:chOff x="8927783" y="2739662"/>
                <a:chExt cx="2219891" cy="1068771"/>
              </a:xfrm>
            </p:grpSpPr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A5E8E987-DD6D-7FAE-6E84-BD1CF7E176DE}"/>
                    </a:ext>
                  </a:extLst>
                </p:cNvPr>
                <p:cNvSpPr/>
                <p:nvPr/>
              </p:nvSpPr>
              <p:spPr>
                <a:xfrm>
                  <a:off x="9720291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455E67B-5A0D-6E2A-1C85-FAFA0208A269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AF755A44-1530-A2D5-7D7A-BDCC250CB46E}"/>
                    </a:ext>
                  </a:extLst>
                </p:cNvPr>
                <p:cNvSpPr/>
                <p:nvPr/>
              </p:nvSpPr>
              <p:spPr>
                <a:xfrm>
                  <a:off x="9623136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40278A7F-6D7D-A5BC-283B-F1FB93930D8A}"/>
                    </a:ext>
                  </a:extLst>
                </p:cNvPr>
                <p:cNvSpPr/>
                <p:nvPr/>
              </p:nvSpPr>
              <p:spPr>
                <a:xfrm>
                  <a:off x="9754117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4BEBC4A9-54C4-2934-93B7-205C03ABA668}"/>
                    </a:ext>
                  </a:extLst>
                </p:cNvPr>
                <p:cNvSpPr/>
                <p:nvPr/>
              </p:nvSpPr>
              <p:spPr>
                <a:xfrm>
                  <a:off x="9538521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50E4A9BE-5E46-2859-A9AD-A556D1E19B49}"/>
                    </a:ext>
                  </a:extLst>
                </p:cNvPr>
                <p:cNvSpPr/>
                <p:nvPr/>
              </p:nvSpPr>
              <p:spPr>
                <a:xfrm>
                  <a:off x="9869666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9467949B-26E5-E695-6DC0-EDE415ADE024}"/>
                    </a:ext>
                  </a:extLst>
                </p:cNvPr>
                <p:cNvSpPr/>
                <p:nvPr/>
              </p:nvSpPr>
              <p:spPr>
                <a:xfrm>
                  <a:off x="963675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40878C3E-44E2-77DE-1DD9-0679F965B969}"/>
                    </a:ext>
                  </a:extLst>
                </p:cNvPr>
                <p:cNvSpPr/>
                <p:nvPr/>
              </p:nvSpPr>
              <p:spPr>
                <a:xfrm>
                  <a:off x="9914905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D391542A-CCE0-3F5E-2F1F-4667A686E018}"/>
                    </a:ext>
                  </a:extLst>
                </p:cNvPr>
                <p:cNvSpPr/>
                <p:nvPr/>
              </p:nvSpPr>
              <p:spPr>
                <a:xfrm>
                  <a:off x="9296901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D8DC6424-2CA3-509D-FEC0-9DAEBE7BC7B9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5B419156-F3F2-B059-F43F-797433F6A48C}"/>
                    </a:ext>
                  </a:extLst>
                </p:cNvPr>
                <p:cNvSpPr/>
                <p:nvPr/>
              </p:nvSpPr>
              <p:spPr>
                <a:xfrm>
                  <a:off x="9046686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D6ECB7F4-A2F6-38DF-57A5-2673D99BE9B1}"/>
                    </a:ext>
                  </a:extLst>
                </p:cNvPr>
                <p:cNvSpPr/>
                <p:nvPr/>
              </p:nvSpPr>
              <p:spPr>
                <a:xfrm>
                  <a:off x="9177667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78B7019A-B5A5-9EFB-C22B-FE2C1F7838A8}"/>
                    </a:ext>
                  </a:extLst>
                </p:cNvPr>
                <p:cNvSpPr/>
                <p:nvPr/>
              </p:nvSpPr>
              <p:spPr>
                <a:xfrm>
                  <a:off x="9026974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8772D17E-CBE1-659C-B2FC-FE7D1B8DE28B}"/>
                    </a:ext>
                  </a:extLst>
                </p:cNvPr>
                <p:cNvSpPr/>
                <p:nvPr/>
              </p:nvSpPr>
              <p:spPr>
                <a:xfrm>
                  <a:off x="9293216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5F656AE-1E78-369A-A4F8-10C400737E99}"/>
                    </a:ext>
                  </a:extLst>
                </p:cNvPr>
                <p:cNvSpPr/>
                <p:nvPr/>
              </p:nvSpPr>
              <p:spPr>
                <a:xfrm>
                  <a:off x="9085475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B44B0E79-D29A-B731-FFF2-CA575460353D}"/>
                    </a:ext>
                  </a:extLst>
                </p:cNvPr>
                <p:cNvSpPr/>
                <p:nvPr/>
              </p:nvSpPr>
              <p:spPr>
                <a:xfrm>
                  <a:off x="9338455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7CB31BE6-B9D1-8796-AE67-D29AD827CE6B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1C3BB5EB-62CC-CB40-2635-60B7B8E3C86E}"/>
                    </a:ext>
                  </a:extLst>
                </p:cNvPr>
                <p:cNvSpPr/>
                <p:nvPr/>
              </p:nvSpPr>
              <p:spPr>
                <a:xfrm>
                  <a:off x="9863548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078502C0-0D66-54F6-8B06-68427B16CA6C}"/>
                    </a:ext>
                  </a:extLst>
                </p:cNvPr>
                <p:cNvSpPr/>
                <p:nvPr/>
              </p:nvSpPr>
              <p:spPr>
                <a:xfrm>
                  <a:off x="9694764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5F211D6A-7DB1-59C1-C788-051A193EEB34}"/>
                    </a:ext>
                  </a:extLst>
                </p:cNvPr>
                <p:cNvSpPr/>
                <p:nvPr/>
              </p:nvSpPr>
              <p:spPr>
                <a:xfrm>
                  <a:off x="9825746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37BB337E-C15E-4CC9-903F-DCB505887886}"/>
                    </a:ext>
                  </a:extLst>
                </p:cNvPr>
                <p:cNvSpPr/>
                <p:nvPr/>
              </p:nvSpPr>
              <p:spPr>
                <a:xfrm>
                  <a:off x="9941294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A9876F90-BF82-2330-69D9-5A8DB2B38256}"/>
                    </a:ext>
                  </a:extLst>
                </p:cNvPr>
                <p:cNvSpPr/>
                <p:nvPr/>
              </p:nvSpPr>
              <p:spPr>
                <a:xfrm>
                  <a:off x="974044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66E6C4AA-D645-B1DD-A79A-15E9489A7E70}"/>
                    </a:ext>
                  </a:extLst>
                </p:cNvPr>
                <p:cNvSpPr/>
                <p:nvPr/>
              </p:nvSpPr>
              <p:spPr>
                <a:xfrm>
                  <a:off x="9508932" y="278464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8EA10DB-9F1C-1D5E-6527-3EB1E35C1969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196139F3-57E6-93F0-AD9D-7F4AA04CD3AC}"/>
                    </a:ext>
                  </a:extLst>
                </p:cNvPr>
                <p:cNvSpPr/>
                <p:nvPr/>
              </p:nvSpPr>
              <p:spPr>
                <a:xfrm>
                  <a:off x="9287098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948595DE-282A-4515-3CD5-CB2F1AD659F5}"/>
                    </a:ext>
                  </a:extLst>
                </p:cNvPr>
                <p:cNvSpPr/>
                <p:nvPr/>
              </p:nvSpPr>
              <p:spPr>
                <a:xfrm>
                  <a:off x="9118314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7446CA7E-2821-A5CF-9A45-EF63B4D1DD0C}"/>
                    </a:ext>
                  </a:extLst>
                </p:cNvPr>
                <p:cNvSpPr/>
                <p:nvPr/>
              </p:nvSpPr>
              <p:spPr>
                <a:xfrm>
                  <a:off x="9249296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483952E9-B732-D209-7A51-AADEC3E02F41}"/>
                    </a:ext>
                  </a:extLst>
                </p:cNvPr>
                <p:cNvSpPr/>
                <p:nvPr/>
              </p:nvSpPr>
              <p:spPr>
                <a:xfrm>
                  <a:off x="9098602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14815FC5-E88F-AEF2-DEC5-7903357DAEA6}"/>
                    </a:ext>
                  </a:extLst>
                </p:cNvPr>
                <p:cNvSpPr/>
                <p:nvPr/>
              </p:nvSpPr>
              <p:spPr>
                <a:xfrm>
                  <a:off x="9364844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E2A163FB-DB5E-5104-7FE3-64FC83CD3509}"/>
                    </a:ext>
                  </a:extLst>
                </p:cNvPr>
                <p:cNvSpPr/>
                <p:nvPr/>
              </p:nvSpPr>
              <p:spPr>
                <a:xfrm>
                  <a:off x="9163994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44799F94-2E8B-F81C-CC59-1307B2116C37}"/>
                    </a:ext>
                  </a:extLst>
                </p:cNvPr>
                <p:cNvSpPr/>
                <p:nvPr/>
              </p:nvSpPr>
              <p:spPr>
                <a:xfrm>
                  <a:off x="9410083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03BA755D-37A1-5C39-5865-B615F3653C1F}"/>
                    </a:ext>
                  </a:extLst>
                </p:cNvPr>
                <p:cNvSpPr/>
                <p:nvPr/>
              </p:nvSpPr>
              <p:spPr>
                <a:xfrm>
                  <a:off x="8927783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985AFD28-FD15-7C73-3EB3-F3E0BC96EADE}"/>
                    </a:ext>
                  </a:extLst>
                </p:cNvPr>
                <p:cNvSpPr/>
                <p:nvPr/>
              </p:nvSpPr>
              <p:spPr>
                <a:xfrm>
                  <a:off x="10830198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1EF68099-804A-0348-E2B5-2BEC01215663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A729917C-95A7-0FB6-833F-F60759D9A564}"/>
                    </a:ext>
                  </a:extLst>
                </p:cNvPr>
                <p:cNvSpPr/>
                <p:nvPr/>
              </p:nvSpPr>
              <p:spPr>
                <a:xfrm>
                  <a:off x="10733043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956AD183-7CEE-7F56-9D1D-CA2459143C3A}"/>
                    </a:ext>
                  </a:extLst>
                </p:cNvPr>
                <p:cNvSpPr/>
                <p:nvPr/>
              </p:nvSpPr>
              <p:spPr>
                <a:xfrm>
                  <a:off x="10864024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B8012B6B-AF8A-E84D-5471-9B590C0F574A}"/>
                    </a:ext>
                  </a:extLst>
                </p:cNvPr>
                <p:cNvSpPr/>
                <p:nvPr/>
              </p:nvSpPr>
              <p:spPr>
                <a:xfrm>
                  <a:off x="10648428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F33ECF72-EBF3-477D-34D5-6EA5FA32C354}"/>
                    </a:ext>
                  </a:extLst>
                </p:cNvPr>
                <p:cNvSpPr/>
                <p:nvPr/>
              </p:nvSpPr>
              <p:spPr>
                <a:xfrm>
                  <a:off x="10979573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ED58EF93-023D-BE68-C892-9C51AC33866A}"/>
                    </a:ext>
                  </a:extLst>
                </p:cNvPr>
                <p:cNvSpPr/>
                <p:nvPr/>
              </p:nvSpPr>
              <p:spPr>
                <a:xfrm>
                  <a:off x="1074666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CDCA60E6-E360-B602-E8CE-1697A84028FC}"/>
                    </a:ext>
                  </a:extLst>
                </p:cNvPr>
                <p:cNvSpPr/>
                <p:nvPr/>
              </p:nvSpPr>
              <p:spPr>
                <a:xfrm>
                  <a:off x="11024812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7256E387-129C-5774-9E77-89594737EC47}"/>
                    </a:ext>
                  </a:extLst>
                </p:cNvPr>
                <p:cNvSpPr/>
                <p:nvPr/>
              </p:nvSpPr>
              <p:spPr>
                <a:xfrm>
                  <a:off x="10406808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D707CB1A-89C3-4666-1F85-D9CA9065147A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7432BCD5-FF0E-3058-40E2-293E588C9AD9}"/>
                    </a:ext>
                  </a:extLst>
                </p:cNvPr>
                <p:cNvSpPr/>
                <p:nvPr/>
              </p:nvSpPr>
              <p:spPr>
                <a:xfrm>
                  <a:off x="10156593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D625C86B-5979-55FF-F40A-38334008515A}"/>
                    </a:ext>
                  </a:extLst>
                </p:cNvPr>
                <p:cNvSpPr/>
                <p:nvPr/>
              </p:nvSpPr>
              <p:spPr>
                <a:xfrm>
                  <a:off x="10287574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5A0246E-6F61-173B-F99F-0FFBEBE0A722}"/>
                    </a:ext>
                  </a:extLst>
                </p:cNvPr>
                <p:cNvSpPr/>
                <p:nvPr/>
              </p:nvSpPr>
              <p:spPr>
                <a:xfrm>
                  <a:off x="10136881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F9618C4-EAE4-B1B3-2F5B-15C3438602B4}"/>
                    </a:ext>
                  </a:extLst>
                </p:cNvPr>
                <p:cNvSpPr/>
                <p:nvPr/>
              </p:nvSpPr>
              <p:spPr>
                <a:xfrm>
                  <a:off x="10403123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E98521C0-8182-C6CF-2009-F91B0C2BC49F}"/>
                    </a:ext>
                  </a:extLst>
                </p:cNvPr>
                <p:cNvSpPr/>
                <p:nvPr/>
              </p:nvSpPr>
              <p:spPr>
                <a:xfrm>
                  <a:off x="10195382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60A03B75-8F4B-AA4B-41BA-33AE731C4D44}"/>
                    </a:ext>
                  </a:extLst>
                </p:cNvPr>
                <p:cNvSpPr/>
                <p:nvPr/>
              </p:nvSpPr>
              <p:spPr>
                <a:xfrm>
                  <a:off x="10448362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B19242C6-7284-748E-935E-DA45068F8199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63F2431B-A5CF-765B-04DF-93F6287071C9}"/>
                    </a:ext>
                  </a:extLst>
                </p:cNvPr>
                <p:cNvSpPr/>
                <p:nvPr/>
              </p:nvSpPr>
              <p:spPr>
                <a:xfrm>
                  <a:off x="10973455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130C57AF-244A-7B2C-D83E-2D051B5F7F95}"/>
                    </a:ext>
                  </a:extLst>
                </p:cNvPr>
                <p:cNvSpPr/>
                <p:nvPr/>
              </p:nvSpPr>
              <p:spPr>
                <a:xfrm>
                  <a:off x="10804671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7A50345A-ADA3-43F7-8461-2F33498C8752}"/>
                    </a:ext>
                  </a:extLst>
                </p:cNvPr>
                <p:cNvSpPr/>
                <p:nvPr/>
              </p:nvSpPr>
              <p:spPr>
                <a:xfrm>
                  <a:off x="10935653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18E804E0-5E9F-68E2-E599-BF7AD1F8575B}"/>
                    </a:ext>
                  </a:extLst>
                </p:cNvPr>
                <p:cNvSpPr/>
                <p:nvPr/>
              </p:nvSpPr>
              <p:spPr>
                <a:xfrm>
                  <a:off x="10784959" y="30461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EF61B55C-373F-4532-9B5E-2D00A7E6E40F}"/>
                    </a:ext>
                  </a:extLst>
                </p:cNvPr>
                <p:cNvSpPr/>
                <p:nvPr/>
              </p:nvSpPr>
              <p:spPr>
                <a:xfrm>
                  <a:off x="11051201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90040772-A595-81A5-CA5C-3149998D5631}"/>
                    </a:ext>
                  </a:extLst>
                </p:cNvPr>
                <p:cNvSpPr/>
                <p:nvPr/>
              </p:nvSpPr>
              <p:spPr>
                <a:xfrm>
                  <a:off x="1085035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40D92ED1-A118-EFFF-E769-1FB6AB3A7507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ED33E647-0349-D675-B2C1-A7F15C592857}"/>
                    </a:ext>
                  </a:extLst>
                </p:cNvPr>
                <p:cNvSpPr/>
                <p:nvPr/>
              </p:nvSpPr>
              <p:spPr>
                <a:xfrm>
                  <a:off x="10397005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EB458AEA-D8B1-B73A-42C2-6C760E48598D}"/>
                    </a:ext>
                  </a:extLst>
                </p:cNvPr>
                <p:cNvSpPr/>
                <p:nvPr/>
              </p:nvSpPr>
              <p:spPr>
                <a:xfrm>
                  <a:off x="10228221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2C5E22B9-489F-63C6-4778-528C9FD21A08}"/>
                    </a:ext>
                  </a:extLst>
                </p:cNvPr>
                <p:cNvSpPr/>
                <p:nvPr/>
              </p:nvSpPr>
              <p:spPr>
                <a:xfrm>
                  <a:off x="10359203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30F979F0-C44C-B657-DDE5-EB77BB166E38}"/>
                    </a:ext>
                  </a:extLst>
                </p:cNvPr>
                <p:cNvSpPr/>
                <p:nvPr/>
              </p:nvSpPr>
              <p:spPr>
                <a:xfrm>
                  <a:off x="10208509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6524B8E8-791E-CF9F-ADDB-A57B194134A0}"/>
                    </a:ext>
                  </a:extLst>
                </p:cNvPr>
                <p:cNvSpPr/>
                <p:nvPr/>
              </p:nvSpPr>
              <p:spPr>
                <a:xfrm>
                  <a:off x="10474751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2F57FD5A-08A5-881D-39B6-E43127C89495}"/>
                    </a:ext>
                  </a:extLst>
                </p:cNvPr>
                <p:cNvSpPr/>
                <p:nvPr/>
              </p:nvSpPr>
              <p:spPr>
                <a:xfrm>
                  <a:off x="10273901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8A046E8-59E1-0054-BE75-C872CCD40830}"/>
                    </a:ext>
                  </a:extLst>
                </p:cNvPr>
                <p:cNvSpPr/>
                <p:nvPr/>
              </p:nvSpPr>
              <p:spPr>
                <a:xfrm>
                  <a:off x="10519990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EB159B2E-CE14-86B5-394F-E9FD74FD068C}"/>
                    </a:ext>
                  </a:extLst>
                </p:cNvPr>
                <p:cNvSpPr/>
                <p:nvPr/>
              </p:nvSpPr>
              <p:spPr>
                <a:xfrm>
                  <a:off x="10037690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</p:grp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5CDBCD54-D16F-2372-5A1D-E46DC03E0B2F}"/>
                  </a:ext>
                </a:extLst>
              </p:cNvPr>
              <p:cNvSpPr txBox="1"/>
              <p:nvPr/>
            </p:nvSpPr>
            <p:spPr>
              <a:xfrm>
                <a:off x="8933216" y="3072841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beta diversity</a:t>
                </a:r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28385373-22C2-8DB0-D545-B333B164D84C}"/>
                </a:ext>
              </a:extLst>
            </p:cNvPr>
            <p:cNvGrpSpPr/>
            <p:nvPr/>
          </p:nvGrpSpPr>
          <p:grpSpPr>
            <a:xfrm>
              <a:off x="5993989" y="1737600"/>
              <a:ext cx="550122" cy="532549"/>
              <a:chOff x="2237720" y="2601157"/>
              <a:chExt cx="550122" cy="532549"/>
            </a:xfrm>
          </p:grpSpPr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99A82A9-70CE-E1F0-1C47-AED7F0AFF594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D96B2C85-DCCC-C0B1-E7C9-389F27A82D97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972ADABA-3D90-96AB-64F7-78DA20250BE7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44E3DE5B-BE87-2C9C-5E3F-CA8E6FDB24EB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AA64163-1C3A-88EB-403C-2AE126B627F5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424ED75B-D145-485D-614E-E41221A8FEA8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716389D-CDFC-402A-9421-C6876DC293C8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592B18A-4B3B-E09A-B575-8FD2539D793E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6AB979A0-1107-A7F0-85B2-60BF1EED5F7E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105C9FB3-B8A3-83AB-3C15-6D3EC920684F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EE628C43-4A48-F763-99F9-3532DD9618AF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2F015F3-CF47-EA10-FFB1-4DFC3AAD4EB4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AE8C4D1-F4D1-EAD0-ADB2-7CE6390B4D1F}"/>
                </a:ext>
              </a:extLst>
            </p:cNvPr>
            <p:cNvGrpSpPr/>
            <p:nvPr/>
          </p:nvGrpSpPr>
          <p:grpSpPr>
            <a:xfrm>
              <a:off x="6476074" y="2226399"/>
              <a:ext cx="521113" cy="534314"/>
              <a:chOff x="2719805" y="3089956"/>
              <a:chExt cx="521113" cy="534314"/>
            </a:xfrm>
          </p:grpSpPr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F4105EC2-352E-BEAA-1ECA-B34B11E988A6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7BC3B58D-B581-B9A6-8539-C7E542D9CDAB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A38BB6C3-24FA-F701-7DD3-C062F7D487BA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7D7A6871-0ABB-9EA8-113B-939D7D0FAA93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6B4D089-B64F-170F-98B0-2662744CBA00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E1B19F35-6396-3DD8-3904-AA699F61D5E8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EF41B17F-F684-D949-606B-AE508D4B08BA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C9CFD3AC-FDE6-D296-838B-8690C16609BB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BA7BE594-A8AE-6269-8477-8E12F8D3F2E9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662F75BF-04DD-4A9C-4AAE-6106E5F1A9FB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C10389A2-D649-D0D6-CEB3-821747BE94B8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08A4B8FF-9E4D-90E5-D84C-8B96FA073D52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94CE28C-7051-31E9-66CB-85F90C49A4DB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A68DD5B0-F314-E2C3-1B1B-0ED38DFA97B9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47001F97-6530-827A-C6EE-3ED2C86EED4E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0B038678-A756-DEDF-3702-A398AD384370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9563C3D-86CB-68FC-7DB0-1CCDB9A3FE8D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2CD39FCC-2C18-A67B-CFB9-CB753CD7A005}"/>
                </a:ext>
              </a:extLst>
            </p:cNvPr>
            <p:cNvGrpSpPr/>
            <p:nvPr/>
          </p:nvGrpSpPr>
          <p:grpSpPr>
            <a:xfrm>
              <a:off x="7122663" y="1731943"/>
              <a:ext cx="550122" cy="532549"/>
              <a:chOff x="2237720" y="2601157"/>
              <a:chExt cx="550122" cy="532549"/>
            </a:xfrm>
          </p:grpSpPr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2A2F037B-CDEF-8024-6AA6-4D57421736D5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89F73A4-246D-08B4-AF4F-6824D16B55D3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E988E252-0345-6AF8-C121-3A94069390E6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51A49291-4F1B-4921-3499-452A7B8AAA01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0A3244EF-76B2-2F6C-C78F-71D796F7286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961CC21D-4038-C423-19BF-F24D1038CB2B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4D6F306B-4DD9-4E97-4822-27B920F755E4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961EC04C-76DC-11C7-C699-4223CE14D240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5A2963C2-87FA-E973-30D8-290EEE846326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5CFF8B75-5745-6D88-488A-BE239968562B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9262EF7C-FF55-83A1-86FA-8512E94968F1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4F1CF06-3052-89DE-CDA7-69351B718100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BBBF656-0432-1DDC-F9B6-E79E184196EF}"/>
                </a:ext>
              </a:extLst>
            </p:cNvPr>
            <p:cNvGrpSpPr/>
            <p:nvPr/>
          </p:nvGrpSpPr>
          <p:grpSpPr>
            <a:xfrm>
              <a:off x="7604748" y="2220742"/>
              <a:ext cx="521113" cy="534314"/>
              <a:chOff x="2719805" y="3089956"/>
              <a:chExt cx="521113" cy="534314"/>
            </a:xfrm>
          </p:grpSpPr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389733E6-8EB3-0FC8-8057-4D6ABA79EE86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C2A2F25B-2E22-4F8F-C2A7-9AAAE973F83A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3B5674E2-1304-D30C-A522-9C9F678CC8F8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C8800035-4BA7-6E3B-DC6B-0739D11E2EEF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4ADB999C-E8B4-0612-2D6D-E11892AE347B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ACB714F6-4226-F863-8308-1B9CA37D324E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924F24-8553-2176-B3B4-1D1E58083D19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BB70E72D-BBCF-372C-01A7-908D33E5BA2A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A3F43868-97DE-ADDB-F251-69FFA5D6CDA6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7F566E28-4A11-9FEE-401B-5B216149FF59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BF304C12-2E97-A60C-2DE6-801FB1D404FD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79953BC3-9A28-1033-4159-812305DDBAD9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F312A663-E123-5E3F-118D-703071768ACF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0D5A025B-EA34-A52D-6E1B-CD348D6736E5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0BCDD96-E3A2-1D4F-9FFE-212C060BA408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C97C7AF-B331-DC1D-9FA5-CA3580E73B0F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BBBE4CD6-293D-1D9F-AB9A-8526AF177371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AD384A11-3EAF-C11F-99E3-A70CECBBF7D9}"/>
              </a:ext>
            </a:extLst>
          </p:cNvPr>
          <p:cNvGrpSpPr/>
          <p:nvPr/>
        </p:nvGrpSpPr>
        <p:grpSpPr>
          <a:xfrm>
            <a:off x="6009038" y="3147227"/>
            <a:ext cx="2210062" cy="1434092"/>
            <a:chOff x="8817829" y="3072841"/>
            <a:chExt cx="2219891" cy="1434092"/>
          </a:xfrm>
        </p:grpSpPr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50B2E1FF-E359-1062-7CF4-37A9CA4BDAB3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723" name="Oval 722">
                <a:extLst>
                  <a:ext uri="{FF2B5EF4-FFF2-40B4-BE49-F238E27FC236}">
                    <a16:creationId xmlns:a16="http://schemas.microsoft.com/office/drawing/2014/main" id="{45C7DA6A-0205-8221-6EBA-1AA0F7C18F14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1D8A2F3C-9640-2952-91FD-4C9497C28B63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6FC7131C-EF58-DEE3-93DB-89A33311B9E8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6" name="Oval 725">
                <a:extLst>
                  <a:ext uri="{FF2B5EF4-FFF2-40B4-BE49-F238E27FC236}">
                    <a16:creationId xmlns:a16="http://schemas.microsoft.com/office/drawing/2014/main" id="{B4441F1F-7B3D-C65F-E221-13370B512CAD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9ACAAB82-4BF8-47CE-2FDA-0594D91FB6D9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B135C441-23C4-7968-090B-CD4C67D6D502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9C7D8054-6C03-8EFA-91AF-4D1CFE989A03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7F6F4966-737F-12E1-1541-E93476CB6C7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B13D41E7-D914-A2F9-2AB0-3DCFCC259014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36AB17DC-0A1D-1951-40DB-621B95166984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74E2283C-1817-2515-968E-42E8B6847A52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56546EDF-DF7A-21DB-E7C4-ED2A0B6586E8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B5D2F6F5-0725-7B3F-4AF0-18A0BA5C2300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7AD26D63-0046-D640-B816-5EEE592B0D47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41D3B16C-F43F-32AD-880F-B2EA5ADDB461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C87ED124-30EB-6026-23ED-CBB25F6007B2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137E241E-C71C-B92A-7155-F7EDBB32A5E7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0DD9E5AE-B75C-3246-3F09-5B8BC21144E8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03B8286C-8455-3BD2-3D5A-BEC5250447EB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3B080B96-259B-AF41-E28F-9EDA2EAC2C9E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17B4574-5D04-BED6-5A78-88F1C75C134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5450D4C-C282-05A3-FF2D-FD2BC4799B5C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CB755CAF-9A0C-178B-F047-A2C9F7D49647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1E5AB86C-DFF0-D5EA-9AB0-BD647C4D2498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9ECB4899-5AE0-3AC3-99E2-97829639880D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2657848B-2683-84A2-CE24-3692EB72CAE0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B787AC7D-8A26-9EB5-9A79-3BD21864F2E3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C405FFD8-5320-DAE6-A909-020F2F6635B0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117EADF5-7E31-EC73-D3B7-FE1C24F145FF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81C0F965-826A-63B2-AC58-E0D6D35A921B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466A04A9-31B1-B6CE-7298-FE7BDD80377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B0327EC9-294A-95A7-8E3B-92FCBE2C95CC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D003B306-73C7-19F9-5634-C3F203CEBB70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5ECA6A5F-2D4B-F865-D254-70AFDE848A72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07EA3799-CA1E-FD90-7FFC-EBE8A2677A84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A94382EB-D38E-D5E5-2313-90644BDD9D7A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E202D3F7-5EE1-BFD7-90B4-10813184A72F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97764F15-61BE-2F9C-BD92-2CB5B306E09E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824B1593-4462-DDC4-B13A-D65468F6DE56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16D32BF3-2A79-9338-5CB9-92AFD3AA3525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A3AE065E-0817-8273-CEAB-3F71D0A40216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0607DC73-B4D2-B97B-7CDB-32F926FEA787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FD47BA3-D8E8-113C-1D53-607EAA56AA7E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0C64A53E-0180-7634-0612-7123E71BA751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15449025-EE1A-4BA2-D854-3CD1523BAACB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EB152AF9-42A5-9116-1A8F-B39F97E12356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F799817C-B535-35D9-3134-2912DFED4B3F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0EC1835-061F-2C01-85CC-5762B7B6B21F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D49342AD-6C08-61DC-5E7F-AF23C7BE8372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898769D4-0020-D54D-82C1-719A02226C95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48181307-2476-63E9-8BDE-E21E5FF69506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4A274DBE-D283-EC36-2DFB-E2BB4BA9A649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17337BB2-232D-B1F5-230E-4D6C0FFC04DE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B35AC083-9944-7E53-057B-89A3C03CC8FA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901615E5-20A0-7962-4CF6-8310EF295E66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F495D2A0-8F3E-0116-197A-C4D441966B74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CF450FFE-F73C-5665-872C-1DCB81956AF5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A695C99-724D-2396-80E1-160FB579DC0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36875967-DA05-FE6F-06E4-31C181A1E1C6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1AF03083-2A81-17B7-8DA3-33C3DEC8EA56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207E759F-F345-3AED-2527-F3C577426AB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99C83B48-858A-33FF-FC7F-E7A08F6A3F4B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0CF057F4-908D-B4D6-9D5F-5ECCCD0F5C25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B3247C5C-4258-1267-1D8D-15967A4EA9E1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6B643A39-B740-1395-2BF5-62309087EE0C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63BC8392-6DAE-C5FA-4BD2-7846ACF72999}"/>
              </a:ext>
            </a:extLst>
          </p:cNvPr>
          <p:cNvCxnSpPr/>
          <p:nvPr/>
        </p:nvCxnSpPr>
        <p:spPr>
          <a:xfrm flipV="1">
            <a:off x="3843399" y="3075056"/>
            <a:ext cx="1916348" cy="38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TextBox 787">
            <a:extLst>
              <a:ext uri="{FF2B5EF4-FFF2-40B4-BE49-F238E27FC236}">
                <a16:creationId xmlns:a16="http://schemas.microsoft.com/office/drawing/2014/main" id="{3BB9C750-6CC1-07C3-A2C7-2E73DB753837}"/>
              </a:ext>
            </a:extLst>
          </p:cNvPr>
          <p:cNvSpPr txBox="1"/>
          <p:nvPr/>
        </p:nvSpPr>
        <p:spPr>
          <a:xfrm>
            <a:off x="3871061" y="262520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Homogenization</a:t>
            </a:r>
          </a:p>
        </p:txBody>
      </p:sp>
      <p:sp>
        <p:nvSpPr>
          <p:cNvPr id="789" name="TextBox 788">
            <a:extLst>
              <a:ext uri="{FF2B5EF4-FFF2-40B4-BE49-F238E27FC236}">
                <a16:creationId xmlns:a16="http://schemas.microsoft.com/office/drawing/2014/main" id="{DDFC3E43-612C-AE5C-DCEB-95FFBE7673F3}"/>
              </a:ext>
            </a:extLst>
          </p:cNvPr>
          <p:cNvSpPr txBox="1"/>
          <p:nvPr/>
        </p:nvSpPr>
        <p:spPr>
          <a:xfrm>
            <a:off x="3989055" y="3494318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Differentiation</a:t>
            </a:r>
          </a:p>
        </p:txBody>
      </p:sp>
      <p:cxnSp>
        <p:nvCxnSpPr>
          <p:cNvPr id="790" name="Straight Arrow Connector 789">
            <a:extLst>
              <a:ext uri="{FF2B5EF4-FFF2-40B4-BE49-F238E27FC236}">
                <a16:creationId xmlns:a16="http://schemas.microsoft.com/office/drawing/2014/main" id="{99A211D0-8AE2-F057-AE9A-BE0A3AA647F5}"/>
              </a:ext>
            </a:extLst>
          </p:cNvPr>
          <p:cNvCxnSpPr>
            <a:cxnSpLocks/>
          </p:cNvCxnSpPr>
          <p:nvPr/>
        </p:nvCxnSpPr>
        <p:spPr>
          <a:xfrm flipH="1">
            <a:off x="3778378" y="3323718"/>
            <a:ext cx="16873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</a:t>
            </a:r>
            <a:r>
              <a:rPr lang="en-US" b="1" dirty="0">
                <a:solidFill>
                  <a:schemeClr val="tx1"/>
                </a:solidFill>
              </a:rPr>
              <a:t>spreads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invasions</a:t>
            </a:r>
            <a:r>
              <a:rPr lang="en-US" b="1" dirty="0"/>
              <a:t>, and extinctions </a:t>
            </a:r>
            <a:r>
              <a:rPr lang="en-US" dirty="0">
                <a:solidFill>
                  <a:schemeClr val="tx1"/>
                </a:solidFill>
              </a:rPr>
              <a:t>as the driving force of homogenization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34E3F-909B-2856-AD31-67010264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54224" y="1137532"/>
            <a:ext cx="2933279" cy="475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81995FA-99BA-E285-D93D-75B11AA0A5E3}"/>
              </a:ext>
            </a:extLst>
          </p:cNvPr>
          <p:cNvGrpSpPr/>
          <p:nvPr/>
        </p:nvGrpSpPr>
        <p:grpSpPr>
          <a:xfrm>
            <a:off x="1460481" y="2775311"/>
            <a:ext cx="550122" cy="532549"/>
            <a:chOff x="2237720" y="2601157"/>
            <a:chExt cx="550122" cy="53254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F3C69B9-A5DD-1DA6-2389-783958D881BC}"/>
                </a:ext>
              </a:extLst>
            </p:cNvPr>
            <p:cNvSpPr/>
            <p:nvPr/>
          </p:nvSpPr>
          <p:spPr>
            <a:xfrm>
              <a:off x="2237720" y="275011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130C18C-4D77-1816-6F75-2B777787AED6}"/>
                </a:ext>
              </a:extLst>
            </p:cNvPr>
            <p:cNvSpPr/>
            <p:nvPr/>
          </p:nvSpPr>
          <p:spPr>
            <a:xfrm>
              <a:off x="2259952" y="294897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570BF-058C-CD8F-D481-FB5492AC39FA}"/>
                </a:ext>
              </a:extLst>
            </p:cNvPr>
            <p:cNvSpPr/>
            <p:nvPr/>
          </p:nvSpPr>
          <p:spPr>
            <a:xfrm>
              <a:off x="2417567" y="271293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0815011-FE29-3797-9B33-1385D018B4D6}"/>
                </a:ext>
              </a:extLst>
            </p:cNvPr>
            <p:cNvSpPr/>
            <p:nvPr/>
          </p:nvSpPr>
          <p:spPr>
            <a:xfrm>
              <a:off x="2535258" y="2968562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830EE34-D7F8-1D53-8CB2-2E4B38CE426D}"/>
                </a:ext>
              </a:extLst>
            </p:cNvPr>
            <p:cNvSpPr/>
            <p:nvPr/>
          </p:nvSpPr>
          <p:spPr>
            <a:xfrm>
              <a:off x="2625736" y="279668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96D57B-C8D5-7C09-856A-50F27D5A37AC}"/>
                </a:ext>
              </a:extLst>
            </p:cNvPr>
            <p:cNvSpPr/>
            <p:nvPr/>
          </p:nvSpPr>
          <p:spPr>
            <a:xfrm>
              <a:off x="2500838" y="2601157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00060D7-F98C-9F78-8AAE-9590CD0F39F2}"/>
                </a:ext>
              </a:extLst>
            </p:cNvPr>
            <p:cNvSpPr/>
            <p:nvPr/>
          </p:nvSpPr>
          <p:spPr>
            <a:xfrm>
              <a:off x="2309348" y="2820344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7142F8B-7D14-BB76-88C9-9552D779DEC9}"/>
                </a:ext>
              </a:extLst>
            </p:cNvPr>
            <p:cNvSpPr/>
            <p:nvPr/>
          </p:nvSpPr>
          <p:spPr>
            <a:xfrm>
              <a:off x="2399438" y="304056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4923686-AF60-9F41-15F8-24083054169B}"/>
                </a:ext>
              </a:extLst>
            </p:cNvPr>
            <p:cNvSpPr/>
            <p:nvPr/>
          </p:nvSpPr>
          <p:spPr>
            <a:xfrm>
              <a:off x="2481988" y="288035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5E15402-7A0A-F4AA-947E-6126D31105FA}"/>
                </a:ext>
              </a:extLst>
            </p:cNvPr>
            <p:cNvSpPr/>
            <p:nvPr/>
          </p:nvSpPr>
          <p:spPr>
            <a:xfrm>
              <a:off x="2606887" y="3038795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59DE5C9-4757-DF14-956F-19E2AD1C3BBE}"/>
                </a:ext>
              </a:extLst>
            </p:cNvPr>
            <p:cNvSpPr/>
            <p:nvPr/>
          </p:nvSpPr>
          <p:spPr>
            <a:xfrm>
              <a:off x="2697364" y="2866916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6330427-5648-BC0F-C2B8-FC277D0CF899}"/>
                </a:ext>
              </a:extLst>
            </p:cNvPr>
            <p:cNvSpPr/>
            <p:nvPr/>
          </p:nvSpPr>
          <p:spPr>
            <a:xfrm>
              <a:off x="2572466" y="2671390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516D52F-EA17-5FE9-651A-A1882F791D67}"/>
              </a:ext>
            </a:extLst>
          </p:cNvPr>
          <p:cNvGrpSpPr/>
          <p:nvPr/>
        </p:nvGrpSpPr>
        <p:grpSpPr>
          <a:xfrm>
            <a:off x="1942566" y="3264110"/>
            <a:ext cx="521113" cy="534314"/>
            <a:chOff x="2719805" y="3089956"/>
            <a:chExt cx="521113" cy="534314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4F54B4E-011C-4859-3612-687EE8C60AFA}"/>
                </a:ext>
              </a:extLst>
            </p:cNvPr>
            <p:cNvSpPr/>
            <p:nvPr/>
          </p:nvSpPr>
          <p:spPr>
            <a:xfrm>
              <a:off x="2884198" y="32300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01A16F-2DB1-7909-3AB4-5C9F18EF2ACE}"/>
                </a:ext>
              </a:extLst>
            </p:cNvPr>
            <p:cNvSpPr/>
            <p:nvPr/>
          </p:nvSpPr>
          <p:spPr>
            <a:xfrm>
              <a:off x="2955827" y="330027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2E256CF-4047-BCC3-6CF8-D4F3173EB94F}"/>
                </a:ext>
              </a:extLst>
            </p:cNvPr>
            <p:cNvSpPr/>
            <p:nvPr/>
          </p:nvSpPr>
          <p:spPr>
            <a:xfrm>
              <a:off x="2813541" y="344465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7A1D060-BB88-1A58-8730-8ADF6A4B4C61}"/>
                </a:ext>
              </a:extLst>
            </p:cNvPr>
            <p:cNvSpPr/>
            <p:nvPr/>
          </p:nvSpPr>
          <p:spPr>
            <a:xfrm>
              <a:off x="2944523" y="346089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C3EE18A-B428-EBBC-DF02-33C64541B7DE}"/>
                </a:ext>
              </a:extLst>
            </p:cNvPr>
            <p:cNvSpPr/>
            <p:nvPr/>
          </p:nvSpPr>
          <p:spPr>
            <a:xfrm>
              <a:off x="2767331" y="3267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5D06964F-AD3A-B720-B445-42C0FA85C12F}"/>
                </a:ext>
              </a:extLst>
            </p:cNvPr>
            <p:cNvSpPr/>
            <p:nvPr/>
          </p:nvSpPr>
          <p:spPr>
            <a:xfrm>
              <a:off x="3033573" y="314548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C6EC0CF-E93A-9598-A45B-8C299B4B38E0}"/>
                </a:ext>
              </a:extLst>
            </p:cNvPr>
            <p:cNvSpPr/>
            <p:nvPr/>
          </p:nvSpPr>
          <p:spPr>
            <a:xfrm>
              <a:off x="2832722" y="308995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A2362F-CD46-D9EA-6523-649C316A6D53}"/>
                </a:ext>
              </a:extLst>
            </p:cNvPr>
            <p:cNvSpPr/>
            <p:nvPr/>
          </p:nvSpPr>
          <p:spPr>
            <a:xfrm>
              <a:off x="3078812" y="339673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763F1F-C955-745B-940F-6124D4D601F2}"/>
                </a:ext>
              </a:extLst>
            </p:cNvPr>
            <p:cNvSpPr/>
            <p:nvPr/>
          </p:nvSpPr>
          <p:spPr>
            <a:xfrm>
              <a:off x="2980349" y="3265198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2664AAA-E0E5-DE6F-DA7D-E3B2E60E84D1}"/>
                </a:ext>
              </a:extLst>
            </p:cNvPr>
            <p:cNvSpPr/>
            <p:nvPr/>
          </p:nvSpPr>
          <p:spPr>
            <a:xfrm>
              <a:off x="3027455" y="3370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11E7406-881E-F84D-9F99-EDD2A4167633}"/>
                </a:ext>
              </a:extLst>
            </p:cNvPr>
            <p:cNvSpPr/>
            <p:nvPr/>
          </p:nvSpPr>
          <p:spPr>
            <a:xfrm>
              <a:off x="2885170" y="351489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E7674B7-A72E-B4CF-C128-1A43BA412DD3}"/>
                </a:ext>
              </a:extLst>
            </p:cNvPr>
            <p:cNvSpPr/>
            <p:nvPr/>
          </p:nvSpPr>
          <p:spPr>
            <a:xfrm>
              <a:off x="3016151" y="353112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5CCFE44-F7BF-3655-7E32-88E24520DA58}"/>
                </a:ext>
              </a:extLst>
            </p:cNvPr>
            <p:cNvSpPr/>
            <p:nvPr/>
          </p:nvSpPr>
          <p:spPr>
            <a:xfrm>
              <a:off x="2838959" y="33377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9498AAF-0F55-E5F0-B81C-F271572AA58D}"/>
                </a:ext>
              </a:extLst>
            </p:cNvPr>
            <p:cNvSpPr/>
            <p:nvPr/>
          </p:nvSpPr>
          <p:spPr>
            <a:xfrm>
              <a:off x="3105201" y="321571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3EF64D7-9031-57DE-F091-9F8AAF8B4A23}"/>
                </a:ext>
              </a:extLst>
            </p:cNvPr>
            <p:cNvSpPr/>
            <p:nvPr/>
          </p:nvSpPr>
          <p:spPr>
            <a:xfrm>
              <a:off x="2904350" y="3160189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D0D2E2E-3477-2303-9319-AAF6D41874BB}"/>
                </a:ext>
              </a:extLst>
            </p:cNvPr>
            <p:cNvSpPr/>
            <p:nvPr/>
          </p:nvSpPr>
          <p:spPr>
            <a:xfrm>
              <a:off x="3150440" y="346696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7B3032-A1D4-B8DD-A704-8FEF0B698A95}"/>
                </a:ext>
              </a:extLst>
            </p:cNvPr>
            <p:cNvSpPr/>
            <p:nvPr/>
          </p:nvSpPr>
          <p:spPr>
            <a:xfrm>
              <a:off x="2719805" y="314914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F8CDABE-560C-D6A3-CE9E-2CAF38504DE5}"/>
              </a:ext>
            </a:extLst>
          </p:cNvPr>
          <p:cNvSpPr/>
          <p:nvPr/>
        </p:nvSpPr>
        <p:spPr>
          <a:xfrm>
            <a:off x="1371600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4DBA289-B689-AEC5-E487-6CEFA53EFFAA}"/>
              </a:ext>
            </a:extLst>
          </p:cNvPr>
          <p:cNvSpPr/>
          <p:nvPr/>
        </p:nvSpPr>
        <p:spPr>
          <a:xfrm>
            <a:off x="3274015" y="29351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A238BC-5FFE-A6FA-E83F-BDF661EB5C62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78133F-AFA9-D077-875B-25DD248C49F9}"/>
              </a:ext>
            </a:extLst>
          </p:cNvPr>
          <p:cNvSpPr/>
          <p:nvPr/>
        </p:nvSpPr>
        <p:spPr>
          <a:xfrm>
            <a:off x="3176860" y="31230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AA4F41-DDCA-C0A0-3BEF-8F31F7FA8F77}"/>
              </a:ext>
            </a:extLst>
          </p:cNvPr>
          <p:cNvSpPr/>
          <p:nvPr/>
        </p:nvSpPr>
        <p:spPr>
          <a:xfrm>
            <a:off x="3307841" y="313931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BD7246B-DFB1-ECF3-922E-B42DD5A2CBA0}"/>
              </a:ext>
            </a:extLst>
          </p:cNvPr>
          <p:cNvSpPr/>
          <p:nvPr/>
        </p:nvSpPr>
        <p:spPr>
          <a:xfrm>
            <a:off x="3092245" y="2929261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5264DB7-019D-6224-09A2-E184CC929E47}"/>
              </a:ext>
            </a:extLst>
          </p:cNvPr>
          <p:cNvSpPr/>
          <p:nvPr/>
        </p:nvSpPr>
        <p:spPr>
          <a:xfrm>
            <a:off x="3423390" y="2850626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B99B2E1-958E-4601-FCB4-65B943FB5583}"/>
              </a:ext>
            </a:extLst>
          </p:cNvPr>
          <p:cNvSpPr/>
          <p:nvPr/>
        </p:nvSpPr>
        <p:spPr>
          <a:xfrm>
            <a:off x="319047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8AD2440-7CC0-DBAB-B7CD-F31438169B3D}"/>
              </a:ext>
            </a:extLst>
          </p:cNvPr>
          <p:cNvSpPr/>
          <p:nvPr/>
        </p:nvSpPr>
        <p:spPr>
          <a:xfrm>
            <a:off x="3468629" y="31018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5D30B8C-7528-8DA2-F0B0-9C0D50CC15A8}"/>
              </a:ext>
            </a:extLst>
          </p:cNvPr>
          <p:cNvSpPr/>
          <p:nvPr/>
        </p:nvSpPr>
        <p:spPr>
          <a:xfrm>
            <a:off x="2850625" y="342748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EA2511C-392B-CCC2-D888-5CA820DC1053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F41317F-E4B2-E0A7-1363-C58822C28B97}"/>
              </a:ext>
            </a:extLst>
          </p:cNvPr>
          <p:cNvSpPr/>
          <p:nvPr/>
        </p:nvSpPr>
        <p:spPr>
          <a:xfrm>
            <a:off x="2600410" y="36186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42F87A4-73FC-DB56-EFB5-DB8B399843B2}"/>
              </a:ext>
            </a:extLst>
          </p:cNvPr>
          <p:cNvSpPr/>
          <p:nvPr/>
        </p:nvSpPr>
        <p:spPr>
          <a:xfrm>
            <a:off x="2731391" y="363489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1C29B56-FEB6-0714-5492-EB0928369C79}"/>
              </a:ext>
            </a:extLst>
          </p:cNvPr>
          <p:cNvSpPr/>
          <p:nvPr/>
        </p:nvSpPr>
        <p:spPr>
          <a:xfrm>
            <a:off x="2580698" y="3468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A12B287-5620-4292-09EA-F107C7A3E074}"/>
              </a:ext>
            </a:extLst>
          </p:cNvPr>
          <p:cNvSpPr/>
          <p:nvPr/>
        </p:nvSpPr>
        <p:spPr>
          <a:xfrm>
            <a:off x="2846940" y="334620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D4CAE75-9932-094F-DC62-02150B792F37}"/>
              </a:ext>
            </a:extLst>
          </p:cNvPr>
          <p:cNvSpPr/>
          <p:nvPr/>
        </p:nvSpPr>
        <p:spPr>
          <a:xfrm>
            <a:off x="2639199" y="330513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0E783C2-5148-2B32-4B43-73515207CA3C}"/>
              </a:ext>
            </a:extLst>
          </p:cNvPr>
          <p:cNvSpPr/>
          <p:nvPr/>
        </p:nvSpPr>
        <p:spPr>
          <a:xfrm>
            <a:off x="2892179" y="35974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6237427-9E29-A46E-B069-99B4A554BD04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A705044-A903-FBC3-3336-A204768FFD35}"/>
              </a:ext>
            </a:extLst>
          </p:cNvPr>
          <p:cNvSpPr/>
          <p:nvPr/>
        </p:nvSpPr>
        <p:spPr>
          <a:xfrm>
            <a:off x="3417272" y="3075647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22E5359-7307-0EE9-0947-0A4BAD0CAC08}"/>
              </a:ext>
            </a:extLst>
          </p:cNvPr>
          <p:cNvSpPr/>
          <p:nvPr/>
        </p:nvSpPr>
        <p:spPr>
          <a:xfrm>
            <a:off x="3228776" y="30428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F8BCCB-B63B-43B8-02EA-42C6C1C380DA}"/>
              </a:ext>
            </a:extLst>
          </p:cNvPr>
          <p:cNvSpPr/>
          <p:nvPr/>
        </p:nvSpPr>
        <p:spPr>
          <a:xfrm>
            <a:off x="3495018" y="2920859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A6DA7BC-D13D-13D1-DBB4-3F2F09ED25F7}"/>
              </a:ext>
            </a:extLst>
          </p:cNvPr>
          <p:cNvSpPr/>
          <p:nvPr/>
        </p:nvSpPr>
        <p:spPr>
          <a:xfrm>
            <a:off x="329416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4918A85-4E87-A046-FE7D-65FDFFCD92E8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C625C2-6361-BBA4-A278-676BCEC438C2}"/>
              </a:ext>
            </a:extLst>
          </p:cNvPr>
          <p:cNvSpPr/>
          <p:nvPr/>
        </p:nvSpPr>
        <p:spPr>
          <a:xfrm>
            <a:off x="2840822" y="3571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215011-5972-8B76-CE01-8B5C914CDF70}"/>
              </a:ext>
            </a:extLst>
          </p:cNvPr>
          <p:cNvSpPr/>
          <p:nvPr/>
        </p:nvSpPr>
        <p:spPr>
          <a:xfrm>
            <a:off x="2672038" y="36888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B4D772A-4F1F-EB06-9ADE-EA733665B0A4}"/>
              </a:ext>
            </a:extLst>
          </p:cNvPr>
          <p:cNvSpPr/>
          <p:nvPr/>
        </p:nvSpPr>
        <p:spPr>
          <a:xfrm>
            <a:off x="2803020" y="3705125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B6F72FA-C50F-2BD8-1015-9AEE944B8537}"/>
              </a:ext>
            </a:extLst>
          </p:cNvPr>
          <p:cNvSpPr/>
          <p:nvPr/>
        </p:nvSpPr>
        <p:spPr>
          <a:xfrm>
            <a:off x="2652326" y="353846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5918AAB-CC23-1B95-D6BE-1BB6554CD673}"/>
              </a:ext>
            </a:extLst>
          </p:cNvPr>
          <p:cNvSpPr/>
          <p:nvPr/>
        </p:nvSpPr>
        <p:spPr>
          <a:xfrm>
            <a:off x="2918568" y="341644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9F0202C-4FDE-D10C-E72A-768B420D31FB}"/>
              </a:ext>
            </a:extLst>
          </p:cNvPr>
          <p:cNvSpPr/>
          <p:nvPr/>
        </p:nvSpPr>
        <p:spPr>
          <a:xfrm>
            <a:off x="2717718" y="3360914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BF0B7A4-CEE5-6FE8-3E42-F17522157519}"/>
              </a:ext>
            </a:extLst>
          </p:cNvPr>
          <p:cNvSpPr/>
          <p:nvPr/>
        </p:nvSpPr>
        <p:spPr>
          <a:xfrm>
            <a:off x="2963807" y="36676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7E46695-7264-950F-7BE1-85708B2CAA95}"/>
              </a:ext>
            </a:extLst>
          </p:cNvPr>
          <p:cNvSpPr/>
          <p:nvPr/>
        </p:nvSpPr>
        <p:spPr>
          <a:xfrm>
            <a:off x="2481507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8896722-7B32-B111-2CF5-CC8316AE5672}"/>
              </a:ext>
            </a:extLst>
          </p:cNvPr>
          <p:cNvSpPr txBox="1"/>
          <p:nvPr/>
        </p:nvSpPr>
        <p:spPr>
          <a:xfrm>
            <a:off x="1462862" y="23279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FB8234D-E0F4-7F08-9AC3-6797CA128E03}"/>
              </a:ext>
            </a:extLst>
          </p:cNvPr>
          <p:cNvGrpSpPr/>
          <p:nvPr/>
        </p:nvGrpSpPr>
        <p:grpSpPr>
          <a:xfrm>
            <a:off x="6009038" y="1553237"/>
            <a:ext cx="2219891" cy="1434092"/>
            <a:chOff x="5949696" y="1330443"/>
            <a:chExt cx="2219891" cy="143409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AAEE1A-ED86-0825-F9A7-48BA2C4A3B82}"/>
                </a:ext>
              </a:extLst>
            </p:cNvPr>
            <p:cNvGrpSpPr/>
            <p:nvPr/>
          </p:nvGrpSpPr>
          <p:grpSpPr>
            <a:xfrm>
              <a:off x="5949696" y="1330443"/>
              <a:ext cx="2219891" cy="1434092"/>
              <a:chOff x="8817829" y="3072841"/>
              <a:chExt cx="2219891" cy="1434092"/>
            </a:xfrm>
          </p:grpSpPr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473C772A-FF03-8AA5-0B4F-5EB25EF094E5}"/>
                  </a:ext>
                </a:extLst>
              </p:cNvPr>
              <p:cNvGrpSpPr/>
              <p:nvPr/>
            </p:nvGrpSpPr>
            <p:grpSpPr>
              <a:xfrm>
                <a:off x="8817829" y="3438162"/>
                <a:ext cx="2219891" cy="1068771"/>
                <a:chOff x="8927783" y="2739662"/>
                <a:chExt cx="2219891" cy="1068771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51567994-BE97-980E-3C21-4D52F4264613}"/>
                    </a:ext>
                  </a:extLst>
                </p:cNvPr>
                <p:cNvSpPr/>
                <p:nvPr/>
              </p:nvSpPr>
              <p:spPr>
                <a:xfrm>
                  <a:off x="9720291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222C5648-2D26-515C-5D82-21C571FF5765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F6EA050-1CEA-9CAB-90FD-9830B9B086C0}"/>
                    </a:ext>
                  </a:extLst>
                </p:cNvPr>
                <p:cNvSpPr/>
                <p:nvPr/>
              </p:nvSpPr>
              <p:spPr>
                <a:xfrm>
                  <a:off x="9623136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7BAEEB-8CBA-3820-DF1F-9C51980A8710}"/>
                    </a:ext>
                  </a:extLst>
                </p:cNvPr>
                <p:cNvSpPr/>
                <p:nvPr/>
              </p:nvSpPr>
              <p:spPr>
                <a:xfrm>
                  <a:off x="9754117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838AE175-F492-A6A6-61D1-4D9C05FA8204}"/>
                    </a:ext>
                  </a:extLst>
                </p:cNvPr>
                <p:cNvSpPr/>
                <p:nvPr/>
              </p:nvSpPr>
              <p:spPr>
                <a:xfrm>
                  <a:off x="9538521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A4B31B12-B848-5E4B-AEB7-539D37A657CE}"/>
                    </a:ext>
                  </a:extLst>
                </p:cNvPr>
                <p:cNvSpPr/>
                <p:nvPr/>
              </p:nvSpPr>
              <p:spPr>
                <a:xfrm>
                  <a:off x="9869666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9A6BBCE7-5090-F7E8-B807-49D5CAC9E33A}"/>
                    </a:ext>
                  </a:extLst>
                </p:cNvPr>
                <p:cNvSpPr/>
                <p:nvPr/>
              </p:nvSpPr>
              <p:spPr>
                <a:xfrm>
                  <a:off x="963675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2445FAEF-F4A0-B588-8887-EF0B9AD7D2D5}"/>
                    </a:ext>
                  </a:extLst>
                </p:cNvPr>
                <p:cNvSpPr/>
                <p:nvPr/>
              </p:nvSpPr>
              <p:spPr>
                <a:xfrm>
                  <a:off x="9914905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C82A7AF3-0867-F217-457F-414F20495F35}"/>
                    </a:ext>
                  </a:extLst>
                </p:cNvPr>
                <p:cNvSpPr/>
                <p:nvPr/>
              </p:nvSpPr>
              <p:spPr>
                <a:xfrm>
                  <a:off x="9296901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88CF5C2D-8F4D-E503-55A9-2ED5D39707B8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04D6D561-FE36-472A-C73C-D3F83D285F20}"/>
                    </a:ext>
                  </a:extLst>
                </p:cNvPr>
                <p:cNvSpPr/>
                <p:nvPr/>
              </p:nvSpPr>
              <p:spPr>
                <a:xfrm>
                  <a:off x="9046686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CF7A9B1C-145C-EFEA-9A06-B7B525034E4C}"/>
                    </a:ext>
                  </a:extLst>
                </p:cNvPr>
                <p:cNvSpPr/>
                <p:nvPr/>
              </p:nvSpPr>
              <p:spPr>
                <a:xfrm>
                  <a:off x="9177667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B858BAFD-157F-DCF7-B7AF-183445F537F5}"/>
                    </a:ext>
                  </a:extLst>
                </p:cNvPr>
                <p:cNvSpPr/>
                <p:nvPr/>
              </p:nvSpPr>
              <p:spPr>
                <a:xfrm>
                  <a:off x="9026974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E230652E-4C43-197B-16A6-367847BEAB11}"/>
                    </a:ext>
                  </a:extLst>
                </p:cNvPr>
                <p:cNvSpPr/>
                <p:nvPr/>
              </p:nvSpPr>
              <p:spPr>
                <a:xfrm>
                  <a:off x="9293216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91A5100F-90C9-7612-B9B7-1C58CF802438}"/>
                    </a:ext>
                  </a:extLst>
                </p:cNvPr>
                <p:cNvSpPr/>
                <p:nvPr/>
              </p:nvSpPr>
              <p:spPr>
                <a:xfrm>
                  <a:off x="9085475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D4844117-30B3-2BB2-5D09-B88194472681}"/>
                    </a:ext>
                  </a:extLst>
                </p:cNvPr>
                <p:cNvSpPr/>
                <p:nvPr/>
              </p:nvSpPr>
              <p:spPr>
                <a:xfrm>
                  <a:off x="9338455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06F14AAC-6D6A-661C-DBC7-5ED31BA5B875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C0950E88-2441-CB19-A167-62739770AA10}"/>
                    </a:ext>
                  </a:extLst>
                </p:cNvPr>
                <p:cNvSpPr/>
                <p:nvPr/>
              </p:nvSpPr>
              <p:spPr>
                <a:xfrm>
                  <a:off x="9863548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7E759E8D-CBB7-A551-7B8B-12E6A2159390}"/>
                    </a:ext>
                  </a:extLst>
                </p:cNvPr>
                <p:cNvSpPr/>
                <p:nvPr/>
              </p:nvSpPr>
              <p:spPr>
                <a:xfrm>
                  <a:off x="9694764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08821BC9-DBE5-717D-5424-267B92C4002C}"/>
                    </a:ext>
                  </a:extLst>
                </p:cNvPr>
                <p:cNvSpPr/>
                <p:nvPr/>
              </p:nvSpPr>
              <p:spPr>
                <a:xfrm>
                  <a:off x="9825746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7885ED3B-1E1C-5524-E675-F387CC516D7F}"/>
                    </a:ext>
                  </a:extLst>
                </p:cNvPr>
                <p:cNvSpPr/>
                <p:nvPr/>
              </p:nvSpPr>
              <p:spPr>
                <a:xfrm>
                  <a:off x="9941294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846AE9B0-30BE-897D-F464-3CF1689FFF5C}"/>
                    </a:ext>
                  </a:extLst>
                </p:cNvPr>
                <p:cNvSpPr/>
                <p:nvPr/>
              </p:nvSpPr>
              <p:spPr>
                <a:xfrm>
                  <a:off x="974044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086AC694-89E2-5B73-B1E0-93757C077234}"/>
                    </a:ext>
                  </a:extLst>
                </p:cNvPr>
                <p:cNvSpPr/>
                <p:nvPr/>
              </p:nvSpPr>
              <p:spPr>
                <a:xfrm>
                  <a:off x="9508932" y="278464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694DEC88-D31C-1B55-7589-60C75603EBE5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3CAA7146-88DF-879E-7A72-D460C21D1FEE}"/>
                    </a:ext>
                  </a:extLst>
                </p:cNvPr>
                <p:cNvSpPr/>
                <p:nvPr/>
              </p:nvSpPr>
              <p:spPr>
                <a:xfrm>
                  <a:off x="9287098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20C7D331-74AB-865E-0191-2B5A4783CA9A}"/>
                    </a:ext>
                  </a:extLst>
                </p:cNvPr>
                <p:cNvSpPr/>
                <p:nvPr/>
              </p:nvSpPr>
              <p:spPr>
                <a:xfrm>
                  <a:off x="9118314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7" name="Oval 616">
                  <a:extLst>
                    <a:ext uri="{FF2B5EF4-FFF2-40B4-BE49-F238E27FC236}">
                      <a16:creationId xmlns:a16="http://schemas.microsoft.com/office/drawing/2014/main" id="{9579AB01-CE5C-55AA-2227-B8823F6F3018}"/>
                    </a:ext>
                  </a:extLst>
                </p:cNvPr>
                <p:cNvSpPr/>
                <p:nvPr/>
              </p:nvSpPr>
              <p:spPr>
                <a:xfrm>
                  <a:off x="9249296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566577A9-E1B8-F8C9-508F-B0EFF5E8B664}"/>
                    </a:ext>
                  </a:extLst>
                </p:cNvPr>
                <p:cNvSpPr/>
                <p:nvPr/>
              </p:nvSpPr>
              <p:spPr>
                <a:xfrm>
                  <a:off x="9098602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9" name="Oval 618">
                  <a:extLst>
                    <a:ext uri="{FF2B5EF4-FFF2-40B4-BE49-F238E27FC236}">
                      <a16:creationId xmlns:a16="http://schemas.microsoft.com/office/drawing/2014/main" id="{350B7229-21F7-0C53-8CA6-0E57525430D6}"/>
                    </a:ext>
                  </a:extLst>
                </p:cNvPr>
                <p:cNvSpPr/>
                <p:nvPr/>
              </p:nvSpPr>
              <p:spPr>
                <a:xfrm>
                  <a:off x="9364844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0" name="Oval 619">
                  <a:extLst>
                    <a:ext uri="{FF2B5EF4-FFF2-40B4-BE49-F238E27FC236}">
                      <a16:creationId xmlns:a16="http://schemas.microsoft.com/office/drawing/2014/main" id="{1E8078C7-D454-ABC9-2093-57CAD12C31FC}"/>
                    </a:ext>
                  </a:extLst>
                </p:cNvPr>
                <p:cNvSpPr/>
                <p:nvPr/>
              </p:nvSpPr>
              <p:spPr>
                <a:xfrm>
                  <a:off x="9163994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C87D4A4F-DC36-AADF-D36E-79C7ACDF416D}"/>
                    </a:ext>
                  </a:extLst>
                </p:cNvPr>
                <p:cNvSpPr/>
                <p:nvPr/>
              </p:nvSpPr>
              <p:spPr>
                <a:xfrm>
                  <a:off x="9410083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97056B61-0F96-17F9-8202-C1EC798BC493}"/>
                    </a:ext>
                  </a:extLst>
                </p:cNvPr>
                <p:cNvSpPr/>
                <p:nvPr/>
              </p:nvSpPr>
              <p:spPr>
                <a:xfrm>
                  <a:off x="8927783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7E8D6B1-769E-9E1E-72B3-49D5980EA699}"/>
                    </a:ext>
                  </a:extLst>
                </p:cNvPr>
                <p:cNvSpPr/>
                <p:nvPr/>
              </p:nvSpPr>
              <p:spPr>
                <a:xfrm>
                  <a:off x="10830198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461652A9-4446-F857-FA90-28CAD582872C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CEE0B6B8-158E-9500-1A79-B20D27BA1721}"/>
                    </a:ext>
                  </a:extLst>
                </p:cNvPr>
                <p:cNvSpPr/>
                <p:nvPr/>
              </p:nvSpPr>
              <p:spPr>
                <a:xfrm>
                  <a:off x="10733043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5AA5EFC3-64FF-FABA-0C44-532DD1B81085}"/>
                    </a:ext>
                  </a:extLst>
                </p:cNvPr>
                <p:cNvSpPr/>
                <p:nvPr/>
              </p:nvSpPr>
              <p:spPr>
                <a:xfrm>
                  <a:off x="10864024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1D74A0D1-8FDA-0A4C-B87E-999908D867C9}"/>
                    </a:ext>
                  </a:extLst>
                </p:cNvPr>
                <p:cNvSpPr/>
                <p:nvPr/>
              </p:nvSpPr>
              <p:spPr>
                <a:xfrm>
                  <a:off x="10648428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F43BF0E0-B0A3-038E-E0B6-B5F466EC99FF}"/>
                    </a:ext>
                  </a:extLst>
                </p:cNvPr>
                <p:cNvSpPr/>
                <p:nvPr/>
              </p:nvSpPr>
              <p:spPr>
                <a:xfrm>
                  <a:off x="10979573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FDBC09EE-DE74-8EC8-D7AD-F77B1E523A54}"/>
                    </a:ext>
                  </a:extLst>
                </p:cNvPr>
                <p:cNvSpPr/>
                <p:nvPr/>
              </p:nvSpPr>
              <p:spPr>
                <a:xfrm>
                  <a:off x="1074666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F3A7F88C-D610-9905-37DC-2274BEE13C48}"/>
                    </a:ext>
                  </a:extLst>
                </p:cNvPr>
                <p:cNvSpPr/>
                <p:nvPr/>
              </p:nvSpPr>
              <p:spPr>
                <a:xfrm>
                  <a:off x="11024812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C16E022-CB45-53CF-7769-E8B165362B0F}"/>
                    </a:ext>
                  </a:extLst>
                </p:cNvPr>
                <p:cNvSpPr/>
                <p:nvPr/>
              </p:nvSpPr>
              <p:spPr>
                <a:xfrm>
                  <a:off x="10406808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E16B169A-9C0E-902D-1117-DBB8FB767879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21DEA21D-EBDD-4FE1-376C-3C983514DA5E}"/>
                    </a:ext>
                  </a:extLst>
                </p:cNvPr>
                <p:cNvSpPr/>
                <p:nvPr/>
              </p:nvSpPr>
              <p:spPr>
                <a:xfrm>
                  <a:off x="10156593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E28D6F9E-30A0-C0A8-7D47-862B9BC3BCFC}"/>
                    </a:ext>
                  </a:extLst>
                </p:cNvPr>
                <p:cNvSpPr/>
                <p:nvPr/>
              </p:nvSpPr>
              <p:spPr>
                <a:xfrm>
                  <a:off x="10287574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81EE6716-44D6-641C-700E-55CF70252F5E}"/>
                    </a:ext>
                  </a:extLst>
                </p:cNvPr>
                <p:cNvSpPr/>
                <p:nvPr/>
              </p:nvSpPr>
              <p:spPr>
                <a:xfrm>
                  <a:off x="10136881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BA72007-2678-92F3-952F-BAABB29281D4}"/>
                    </a:ext>
                  </a:extLst>
                </p:cNvPr>
                <p:cNvSpPr/>
                <p:nvPr/>
              </p:nvSpPr>
              <p:spPr>
                <a:xfrm>
                  <a:off x="10403123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270C88F8-EA61-E293-66AE-B3C492D3BDD7}"/>
                    </a:ext>
                  </a:extLst>
                </p:cNvPr>
                <p:cNvSpPr/>
                <p:nvPr/>
              </p:nvSpPr>
              <p:spPr>
                <a:xfrm>
                  <a:off x="10195382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52C659AB-9AA7-933D-57AC-1D8936BAB75F}"/>
                    </a:ext>
                  </a:extLst>
                </p:cNvPr>
                <p:cNvSpPr/>
                <p:nvPr/>
              </p:nvSpPr>
              <p:spPr>
                <a:xfrm>
                  <a:off x="10448362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8D845F31-48EC-E378-1560-0CE68A25E4B6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0" name="Oval 639">
                  <a:extLst>
                    <a:ext uri="{FF2B5EF4-FFF2-40B4-BE49-F238E27FC236}">
                      <a16:creationId xmlns:a16="http://schemas.microsoft.com/office/drawing/2014/main" id="{4407840A-5EE3-FC12-7D34-094403B5F1EC}"/>
                    </a:ext>
                  </a:extLst>
                </p:cNvPr>
                <p:cNvSpPr/>
                <p:nvPr/>
              </p:nvSpPr>
              <p:spPr>
                <a:xfrm>
                  <a:off x="10973455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D3F027FD-332E-E8F1-6DE5-9B51222C213B}"/>
                    </a:ext>
                  </a:extLst>
                </p:cNvPr>
                <p:cNvSpPr/>
                <p:nvPr/>
              </p:nvSpPr>
              <p:spPr>
                <a:xfrm>
                  <a:off x="10804671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469B9939-292B-9CF1-D749-ACB2321E4CA4}"/>
                    </a:ext>
                  </a:extLst>
                </p:cNvPr>
                <p:cNvSpPr/>
                <p:nvPr/>
              </p:nvSpPr>
              <p:spPr>
                <a:xfrm>
                  <a:off x="10935653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A38D7BD5-351D-5A53-D4DE-93E61B678334}"/>
                    </a:ext>
                  </a:extLst>
                </p:cNvPr>
                <p:cNvSpPr/>
                <p:nvPr/>
              </p:nvSpPr>
              <p:spPr>
                <a:xfrm>
                  <a:off x="10784959" y="30461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D9EAC706-23EB-1630-AF0F-B5989E74ADF9}"/>
                    </a:ext>
                  </a:extLst>
                </p:cNvPr>
                <p:cNvSpPr/>
                <p:nvPr/>
              </p:nvSpPr>
              <p:spPr>
                <a:xfrm>
                  <a:off x="11051201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420E6F6B-6030-0922-E285-C18F510AF5EC}"/>
                    </a:ext>
                  </a:extLst>
                </p:cNvPr>
                <p:cNvSpPr/>
                <p:nvPr/>
              </p:nvSpPr>
              <p:spPr>
                <a:xfrm>
                  <a:off x="1085035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D2AFB767-4F64-71F6-7C1C-5D53A52C0BCC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4F89AD07-0056-8A67-4BBB-AFB8EC6FBF38}"/>
                    </a:ext>
                  </a:extLst>
                </p:cNvPr>
                <p:cNvSpPr/>
                <p:nvPr/>
              </p:nvSpPr>
              <p:spPr>
                <a:xfrm>
                  <a:off x="10397005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813C592C-14E4-5AA9-B5E6-1F55612267D6}"/>
                    </a:ext>
                  </a:extLst>
                </p:cNvPr>
                <p:cNvSpPr/>
                <p:nvPr/>
              </p:nvSpPr>
              <p:spPr>
                <a:xfrm>
                  <a:off x="10228221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35A7E551-EB99-8AF1-A199-BC9A62D32C58}"/>
                    </a:ext>
                  </a:extLst>
                </p:cNvPr>
                <p:cNvSpPr/>
                <p:nvPr/>
              </p:nvSpPr>
              <p:spPr>
                <a:xfrm>
                  <a:off x="10359203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5D4C3ED2-424D-4097-C4B6-16E2404DFFED}"/>
                    </a:ext>
                  </a:extLst>
                </p:cNvPr>
                <p:cNvSpPr/>
                <p:nvPr/>
              </p:nvSpPr>
              <p:spPr>
                <a:xfrm>
                  <a:off x="10208509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FC3381D0-9F8C-4388-68C3-B0A8C5A85157}"/>
                    </a:ext>
                  </a:extLst>
                </p:cNvPr>
                <p:cNvSpPr/>
                <p:nvPr/>
              </p:nvSpPr>
              <p:spPr>
                <a:xfrm>
                  <a:off x="10474751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F81053F0-945B-149B-4845-4355277833AE}"/>
                    </a:ext>
                  </a:extLst>
                </p:cNvPr>
                <p:cNvSpPr/>
                <p:nvPr/>
              </p:nvSpPr>
              <p:spPr>
                <a:xfrm>
                  <a:off x="10273901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1E3D8B09-283A-F8B2-3211-3F956F148E6C}"/>
                    </a:ext>
                  </a:extLst>
                </p:cNvPr>
                <p:cNvSpPr/>
                <p:nvPr/>
              </p:nvSpPr>
              <p:spPr>
                <a:xfrm>
                  <a:off x="10519990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B835BD72-9C19-3C9B-AD44-C9F1F8B50320}"/>
                    </a:ext>
                  </a:extLst>
                </p:cNvPr>
                <p:cNvSpPr/>
                <p:nvPr/>
              </p:nvSpPr>
              <p:spPr>
                <a:xfrm>
                  <a:off x="10037690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</p:grpSp>
          <p:sp>
            <p:nvSpPr>
              <p:cNvPr id="590" name="TextBox 589">
                <a:extLst>
                  <a:ext uri="{FF2B5EF4-FFF2-40B4-BE49-F238E27FC236}">
                    <a16:creationId xmlns:a16="http://schemas.microsoft.com/office/drawing/2014/main" id="{354C1A4E-DB08-28F4-931A-12A4E90CF965}"/>
                  </a:ext>
                </a:extLst>
              </p:cNvPr>
              <p:cNvSpPr txBox="1"/>
              <p:nvPr/>
            </p:nvSpPr>
            <p:spPr>
              <a:xfrm>
                <a:off x="8933216" y="3072841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beta diversity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CFF2EA0-CA6B-233A-A4BB-2449E6C130B4}"/>
                </a:ext>
              </a:extLst>
            </p:cNvPr>
            <p:cNvGrpSpPr/>
            <p:nvPr/>
          </p:nvGrpSpPr>
          <p:grpSpPr>
            <a:xfrm>
              <a:off x="5993989" y="1737600"/>
              <a:ext cx="550122" cy="532549"/>
              <a:chOff x="2237720" y="2601157"/>
              <a:chExt cx="550122" cy="532549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9827776E-8089-8D36-B843-42C79E2C85C4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BEBE228-F688-1B5A-82A9-F5F28263A0D1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621F291A-94D7-D403-451C-A489217F756B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C13E2038-9C03-53AF-485E-EC80943058A2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9854849-2B72-F2E6-D972-611F526AF14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DDF28361-9F0F-C096-06D2-21489A0C8044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ACF82F4A-28A5-0B7D-D8DE-BF5A9D174C52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DACC1E1C-4D92-E262-A1D5-A68D44F152DF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6726CDEE-3066-CBFB-ACB9-7C138B177357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5F5F9074-2999-3E65-4625-9DB75952D449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41D1D08D-439E-6328-DC38-2B7D41F34E42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730D19B7-AA14-4DFC-100A-962E18858EA6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02BCAAA-E367-526F-BBD7-57874C1EBF03}"/>
                </a:ext>
              </a:extLst>
            </p:cNvPr>
            <p:cNvGrpSpPr/>
            <p:nvPr/>
          </p:nvGrpSpPr>
          <p:grpSpPr>
            <a:xfrm>
              <a:off x="6476074" y="2226399"/>
              <a:ext cx="521113" cy="534314"/>
              <a:chOff x="2719805" y="3089956"/>
              <a:chExt cx="521113" cy="534314"/>
            </a:xfrm>
          </p:grpSpPr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DD4CE8C6-ED65-7FAF-B34D-4E0DE5206867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BDADE111-EF88-977B-6B94-513DD872DE71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A5DBAE0-B8CD-5D94-C441-D08C9E306B94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B7214ED6-3E58-687B-19E1-BDB4060BF106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F11463AC-90E0-8A58-2BF8-4B159C5A753F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8E2A1E99-4D96-B0C5-C24C-CC51C3BA92B7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62BE4257-BA4E-5678-CD91-08A75DF16065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5F2E8903-18E8-D76F-0742-7C32F4E82B11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4C7583EB-B239-7E47-6269-4AA0AAB2F394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81013D61-2CEB-D1C9-7A46-865C1DCFE0DD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37092DCA-D7EB-1743-9367-37FC14293D83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E8E619BD-3180-3DB1-8750-881A67FE6F03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803B2ECC-03C2-47D2-1DA8-1EFD1C1E7680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842AEAD0-5F59-FDDA-F339-501943B56492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57536564-57D3-DE89-C6B3-EE908F3ACCFC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9F34BFA2-5349-509F-10C2-5D00B9854C26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306AD4FC-0A4A-AC87-A370-C0945000262C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334B466-CEC3-1C56-129A-2CDC414CD489}"/>
                </a:ext>
              </a:extLst>
            </p:cNvPr>
            <p:cNvGrpSpPr/>
            <p:nvPr/>
          </p:nvGrpSpPr>
          <p:grpSpPr>
            <a:xfrm>
              <a:off x="7122663" y="1731943"/>
              <a:ext cx="550122" cy="532549"/>
              <a:chOff x="2237720" y="2601157"/>
              <a:chExt cx="550122" cy="532549"/>
            </a:xfrm>
          </p:grpSpPr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958AA110-236D-599D-DA91-53ED66CFA91E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5EA8F6E3-E696-4795-5169-25A30DF7559F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E8F47A0D-BB4A-5068-6473-673DC219DD13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36F39CC7-B3D4-1EE9-0145-0FA69830A8E1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1AB6F56D-2521-D6A7-66E2-694B2792401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D81D6A83-9CD7-7A0A-D7A5-9931967F2736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87421A8E-5B5E-43D2-1683-0366A22F6C0F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15FF3EEA-4DFA-7005-B28A-2C7B97022F60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DDF4F213-80FF-60E9-D57C-96B8D8E16D84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CF35B206-0F56-3FAA-AE3C-6BAF0429D70E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EC101A-FF3D-6FE6-701A-5D7AD32FC396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CAECEADF-CDC0-53A0-CE8C-F4530B31F140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959B73F-5F07-601F-01EF-35FE9C455CF4}"/>
                </a:ext>
              </a:extLst>
            </p:cNvPr>
            <p:cNvGrpSpPr/>
            <p:nvPr/>
          </p:nvGrpSpPr>
          <p:grpSpPr>
            <a:xfrm>
              <a:off x="7604748" y="2220742"/>
              <a:ext cx="521113" cy="534314"/>
              <a:chOff x="2719805" y="3089956"/>
              <a:chExt cx="521113" cy="534314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D71FAFA-41D8-FC6D-BC66-CF96A2C482C0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D3EDC86D-BD2E-65B7-C23F-2DDA44DB6817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FC5B5261-A70C-CD09-918E-BFBD5BE02996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6358B49-D5C9-DEBF-CB68-3FAE5888E22D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2692771-772A-4F17-7CE9-739BC08570E2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53EEA08-8D32-CBB0-E4D3-CBC268411B24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72ACCF2-F1E0-9AB0-FD46-D6A954DD1DD0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E7019563-0FD8-A6FF-BA8A-C4FD6E6006FC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66271911-B525-8831-FDD5-7BEA51B33E9C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13930E06-5E90-EB09-4A60-789EF259F658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8C09239A-D6E0-A5CD-2415-4357BF3B6116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72FBF71-D401-2374-9B39-F32B7D0A270B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D8F3B15-F9A2-84B3-33CA-65216AD55B97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598904D-D59C-E1B9-A1CB-00F8EC4BD576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F70C1C17-A5BE-0D65-11CB-734E58EDFACC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CBADAE59-F2AE-4454-82CB-AF75A3E5F9AB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72B7CEC7-CC52-B8E6-61B6-A55346DAEA61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FFD9C2FE-CD18-B5A5-972C-B76A6FC52222}"/>
              </a:ext>
            </a:extLst>
          </p:cNvPr>
          <p:cNvGrpSpPr/>
          <p:nvPr/>
        </p:nvGrpSpPr>
        <p:grpSpPr>
          <a:xfrm>
            <a:off x="6009038" y="3147227"/>
            <a:ext cx="2210062" cy="1434092"/>
            <a:chOff x="8817829" y="3072841"/>
            <a:chExt cx="2219891" cy="1434092"/>
          </a:xfrm>
        </p:grpSpPr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83860F3-FB7D-635B-D653-7C702C5DCDB9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06D817B2-7B9D-DA6E-20BF-CCFAF2749448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533C898A-FDD5-D254-F08E-C24B459D585B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EF065A6-36D7-DEFA-CF93-8A607A6B4534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3D8BB2A-926A-1007-94DF-D49FCBB87C3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3520256A-8EAF-9D99-BF0A-5CE4F1B40C89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D672C63A-A2CA-B642-46DA-91C8B6BC48B2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D38DF855-AAE5-1DB7-6A20-6209EE0E310D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B4DD29C-B19C-A94B-9BE6-7D6D93DB5FF8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514B643D-80FB-DB78-9D68-ABD20B7C7139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A8E1B3C5-6B9F-4EF1-F03F-A2F5EF1981A2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4D7255A3-53B7-2218-6256-BC85C9326070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1F61F4FE-F719-40F6-2AA9-81C59BF5D970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6D186DF3-1716-BCFC-1AB4-D15803618ED0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5A22876F-297D-98B6-6515-396EE483C94E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95F50B8C-C5D2-F8B5-F29F-9D77422476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3FB797A4-A0F4-B2AF-37A2-7AC04BAABE3D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36980052-4FC8-425A-B65D-3BB58433BD9E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7360ACA2-7419-D8D6-A447-AF87F3A84249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C36F4855-9D18-A35D-1859-56497AE43BA2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ED2A2906-C129-35B2-4C29-E91F7992047A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E487BBA7-DDC1-51D6-73D1-7B3A132B3366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D7BBFC8-DEEA-FE24-F50F-796F3E8791BC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D2217F38-CE2D-E2AD-E889-AA15D34FB407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820B7A65-983F-B716-4F97-0000F1705537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9F76A2A-1E79-45C9-3184-5995506FB408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E04DEF2-2C7C-DD37-322D-499851DBD701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87832671-69C2-3676-FF45-529A6E580DF3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FCA755B-DA5E-EB8A-827E-2F5828CFE25F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38EC8957-1ABE-1F91-4D2D-BA9E24FA4780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6B7450C4-AA41-8E63-0DF9-F98841C1CF6C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5A7309D2-F05C-A020-E4FB-4C5EFC87D967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54D47A3A-1D0F-90CD-85AD-7B0702393CCF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EB399584-6E88-D5FA-65D3-57DB6076D42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B56CAA40-7962-0D1A-8FB6-406B51DCC78D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0DC35A5F-A42B-B46A-D1C9-78D8AB713A5F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2C5F197B-D7D1-4669-A475-B4793FB524E9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F1EC455F-D3CC-3433-A8DF-6DCB86533D7B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8EA2BAAB-A15D-B47A-4082-25BDCB3BAA67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8BBD8E0F-F695-E99F-3D9E-60482CA3E9DA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396D2A86-95DF-1F80-ADD5-CE5CC0C31EE3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ED3F93C9-12C7-6330-1B25-8F915DB06ECF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A935A5C8-3436-2A18-16A3-0541EB81762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BA8136AF-7E5E-E99D-35BF-6357081EB95F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B8BEA3A6-A71C-3491-55B9-D2631359DB7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443FEB9E-E6EC-B509-4FDF-9315EE047F6A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E2278B0D-B1CC-D2AA-5B11-14304138C6FC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09925BF2-458B-15F3-348F-73F5C1830068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425B68E6-196C-1872-E484-A90D16B4319C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E13D42DB-3EB6-AB86-3FA3-5B5D5A78C58D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EA70D1C0-D8E2-7A2D-518B-3E1D8C01C97F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8" name="Oval 707">
                <a:extLst>
                  <a:ext uri="{FF2B5EF4-FFF2-40B4-BE49-F238E27FC236}">
                    <a16:creationId xmlns:a16="http://schemas.microsoft.com/office/drawing/2014/main" id="{2C395EA4-7874-DAD7-3251-44FB6A43BF80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9" name="Oval 708">
                <a:extLst>
                  <a:ext uri="{FF2B5EF4-FFF2-40B4-BE49-F238E27FC236}">
                    <a16:creationId xmlns:a16="http://schemas.microsoft.com/office/drawing/2014/main" id="{3E0A4D49-2B47-F49A-3EF8-316CA4C83A26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0" name="Oval 709">
                <a:extLst>
                  <a:ext uri="{FF2B5EF4-FFF2-40B4-BE49-F238E27FC236}">
                    <a16:creationId xmlns:a16="http://schemas.microsoft.com/office/drawing/2014/main" id="{2333FE06-1DDE-9B0F-7104-00714555978A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1" name="Oval 710">
                <a:extLst>
                  <a:ext uri="{FF2B5EF4-FFF2-40B4-BE49-F238E27FC236}">
                    <a16:creationId xmlns:a16="http://schemas.microsoft.com/office/drawing/2014/main" id="{38ACD288-2AE6-C556-C123-BAAD8EBB06DE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2" name="Oval 711">
                <a:extLst>
                  <a:ext uri="{FF2B5EF4-FFF2-40B4-BE49-F238E27FC236}">
                    <a16:creationId xmlns:a16="http://schemas.microsoft.com/office/drawing/2014/main" id="{7E584F28-82F5-04C1-401B-53AF0B2B489B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2B9D28B7-186A-C460-2D47-93530177051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1A5D3EF9-0296-BC58-424E-7954BA337FCE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5" name="Oval 714">
                <a:extLst>
                  <a:ext uri="{FF2B5EF4-FFF2-40B4-BE49-F238E27FC236}">
                    <a16:creationId xmlns:a16="http://schemas.microsoft.com/office/drawing/2014/main" id="{74C35383-BF3B-7FF9-CCAC-756E85ED06FC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6" name="Oval 715">
                <a:extLst>
                  <a:ext uri="{FF2B5EF4-FFF2-40B4-BE49-F238E27FC236}">
                    <a16:creationId xmlns:a16="http://schemas.microsoft.com/office/drawing/2014/main" id="{88C7D1D4-CBB5-CF42-2A99-EEA4525384C4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7" name="Oval 716">
                <a:extLst>
                  <a:ext uri="{FF2B5EF4-FFF2-40B4-BE49-F238E27FC236}">
                    <a16:creationId xmlns:a16="http://schemas.microsoft.com/office/drawing/2014/main" id="{A96F482D-5123-C3A4-3480-D06FB4C41DAD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8" name="Oval 717">
                <a:extLst>
                  <a:ext uri="{FF2B5EF4-FFF2-40B4-BE49-F238E27FC236}">
                    <a16:creationId xmlns:a16="http://schemas.microsoft.com/office/drawing/2014/main" id="{2018CC9F-00BF-89DE-8947-94653D7C771A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9" name="Oval 718">
                <a:extLst>
                  <a:ext uri="{FF2B5EF4-FFF2-40B4-BE49-F238E27FC236}">
                    <a16:creationId xmlns:a16="http://schemas.microsoft.com/office/drawing/2014/main" id="{2FA0C0FA-99C1-FE92-DB3A-192B36BBA652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0" name="Oval 719">
                <a:extLst>
                  <a:ext uri="{FF2B5EF4-FFF2-40B4-BE49-F238E27FC236}">
                    <a16:creationId xmlns:a16="http://schemas.microsoft.com/office/drawing/2014/main" id="{504061A1-6B4A-4DE6-85C5-68E0A2B33F06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1579A5B8-C561-BF26-4F65-6E1A5737301B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31FECDAE-10C7-2048-36BA-C075DA7EE94C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08282CA2-FAE9-7E25-55F6-86CD4B055536}"/>
              </a:ext>
            </a:extLst>
          </p:cNvPr>
          <p:cNvCxnSpPr/>
          <p:nvPr/>
        </p:nvCxnSpPr>
        <p:spPr>
          <a:xfrm flipV="1">
            <a:off x="3843399" y="3075056"/>
            <a:ext cx="1916348" cy="38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TextBox 722">
            <a:extLst>
              <a:ext uri="{FF2B5EF4-FFF2-40B4-BE49-F238E27FC236}">
                <a16:creationId xmlns:a16="http://schemas.microsoft.com/office/drawing/2014/main" id="{264DDC18-73D3-21DC-1280-934188D94A2D}"/>
              </a:ext>
            </a:extLst>
          </p:cNvPr>
          <p:cNvSpPr txBox="1"/>
          <p:nvPr/>
        </p:nvSpPr>
        <p:spPr>
          <a:xfrm>
            <a:off x="3871061" y="262520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Homogenization</a:t>
            </a:r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F337879A-CDEB-28D1-CBB6-E926D1F5C138}"/>
              </a:ext>
            </a:extLst>
          </p:cNvPr>
          <p:cNvSpPr txBox="1"/>
          <p:nvPr/>
        </p:nvSpPr>
        <p:spPr>
          <a:xfrm>
            <a:off x="3989055" y="3494318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Differentiation</a:t>
            </a:r>
          </a:p>
        </p:txBody>
      </p:sp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7F973BB8-ED3F-1385-A6B5-AEBEDE1D7713}"/>
              </a:ext>
            </a:extLst>
          </p:cNvPr>
          <p:cNvCxnSpPr>
            <a:cxnSpLocks/>
          </p:cNvCxnSpPr>
          <p:nvPr/>
        </p:nvCxnSpPr>
        <p:spPr>
          <a:xfrm flipH="1">
            <a:off x="3778378" y="3323718"/>
            <a:ext cx="16873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96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7998F514-7466-2A22-5EB2-2E4AE85460AE}"/>
              </a:ext>
            </a:extLst>
          </p:cNvPr>
          <p:cNvSpPr txBox="1"/>
          <p:nvPr/>
        </p:nvSpPr>
        <p:spPr>
          <a:xfrm>
            <a:off x="284014" y="6125255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Winter et al. (2009) </a:t>
            </a:r>
            <a:r>
              <a:rPr lang="en-US" sz="1600" i="1" dirty="0"/>
              <a:t>PNAS</a:t>
            </a: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B2BE9941-9FFA-0796-EF59-403E66F29CE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5" name="Picture 724">
            <a:extLst>
              <a:ext uri="{FF2B5EF4-FFF2-40B4-BE49-F238E27FC236}">
                <a16:creationId xmlns:a16="http://schemas.microsoft.com/office/drawing/2014/main" id="{AA80223A-A73F-70C3-3EE7-24BB8B7B0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832" y="979601"/>
            <a:ext cx="8232879" cy="1851690"/>
          </a:xfrm>
          <a:prstGeom prst="rect">
            <a:avLst/>
          </a:prstGeom>
        </p:spPr>
      </p:pic>
      <p:pic>
        <p:nvPicPr>
          <p:cNvPr id="727" name="Picture 726">
            <a:extLst>
              <a:ext uri="{FF2B5EF4-FFF2-40B4-BE49-F238E27FC236}">
                <a16:creationId xmlns:a16="http://schemas.microsoft.com/office/drawing/2014/main" id="{BD11AF42-9936-3E84-2FBE-99F6346C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093" y="3129856"/>
            <a:ext cx="6913655" cy="2622987"/>
          </a:xfrm>
          <a:prstGeom prst="rect">
            <a:avLst/>
          </a:prstGeom>
        </p:spPr>
      </p:pic>
      <p:sp>
        <p:nvSpPr>
          <p:cNvPr id="729" name="Title 728">
            <a:extLst>
              <a:ext uri="{FF2B5EF4-FFF2-40B4-BE49-F238E27FC236}">
                <a16:creationId xmlns:a16="http://schemas.microsoft.com/office/drawing/2014/main" id="{F50AAA8F-7A62-FA98-CEDD-4C390092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0" name="Title 1">
            <a:extLst>
              <a:ext uri="{FF2B5EF4-FFF2-40B4-BE49-F238E27FC236}">
                <a16:creationId xmlns:a16="http://schemas.microsoft.com/office/drawing/2014/main" id="{69CAB9BA-85AD-C0EE-CB16-335AB8E4F79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Species </a:t>
            </a:r>
            <a:r>
              <a:rPr lang="en-US" b="1"/>
              <a:t>spreads</a:t>
            </a:r>
            <a:r>
              <a:rPr lang="en-US"/>
              <a:t>, </a:t>
            </a:r>
            <a:r>
              <a:rPr lang="en-US" b="1"/>
              <a:t>invasions, and extinctions </a:t>
            </a:r>
            <a:r>
              <a:rPr lang="en-US"/>
              <a:t>as the driving force of homogenization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65482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Maps of forest change at 30 m resolution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22011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Hansen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60610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A908-EE27-A5C2-7304-BC1E0ECD5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187" y="1225116"/>
            <a:ext cx="10648250" cy="44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90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7998F514-7466-2A22-5EB2-2E4AE85460AE}"/>
              </a:ext>
            </a:extLst>
          </p:cNvPr>
          <p:cNvSpPr txBox="1"/>
          <p:nvPr/>
        </p:nvSpPr>
        <p:spPr>
          <a:xfrm>
            <a:off x="284014" y="6125255"/>
            <a:ext cx="2725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Blowes</a:t>
            </a:r>
            <a:r>
              <a:rPr lang="en-US" sz="1600" dirty="0"/>
              <a:t> et al. (2022) </a:t>
            </a:r>
            <a:r>
              <a:rPr lang="en-US" sz="1600" i="1" dirty="0" err="1"/>
              <a:t>bioRxiv</a:t>
            </a:r>
            <a:endParaRPr lang="en-US" sz="1600" i="1" dirty="0"/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B2BE9941-9FFA-0796-EF59-403E66F29CE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Title 728">
            <a:extLst>
              <a:ext uri="{FF2B5EF4-FFF2-40B4-BE49-F238E27FC236}">
                <a16:creationId xmlns:a16="http://schemas.microsoft.com/office/drawing/2014/main" id="{F50AAA8F-7A62-FA98-CEDD-4C390092F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30" name="Title 1">
            <a:extLst>
              <a:ext uri="{FF2B5EF4-FFF2-40B4-BE49-F238E27FC236}">
                <a16:creationId xmlns:a16="http://schemas.microsoft.com/office/drawing/2014/main" id="{69CAB9BA-85AD-C0EE-CB16-335AB8E4F79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But let’s wait for what others will say – </a:t>
            </a:r>
            <a:r>
              <a:rPr lang="en-US" dirty="0" err="1"/>
              <a:t>Blowes</a:t>
            </a:r>
            <a:r>
              <a:rPr lang="en-US" dirty="0"/>
              <a:t> et al. have something in the oven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6C9738-1E77-346C-DD5E-143262207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104" y="1539233"/>
            <a:ext cx="5283843" cy="37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78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1426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big picture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771525"/>
            <a:ext cx="9820275" cy="538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know that with growing human population, the pressure on nature increases.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Climate changes, land use changes, populations and ecosystems are exploited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Yet the empirical data tell a nuanced and complex story. Population abundances and species richness show variable temporal trends, there is a lot of local context, and although more areas deteriorate, other areas improve, or the good/bad of the trend cannot be clearly identified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Also, composition changes considerably, irrespectively to diversity changes, and there is both </a:t>
            </a:r>
            <a:r>
              <a:rPr lang="en-US" dirty="0" err="1"/>
              <a:t>homogeneization</a:t>
            </a:r>
            <a:r>
              <a:rPr lang="en-US" dirty="0"/>
              <a:t> and differentiation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 is that possible?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Likely due to complex nature of the drivers, but also the data are geographically, taxonomically, and environmentally biased.</a:t>
            </a:r>
          </a:p>
        </p:txBody>
      </p:sp>
    </p:spTree>
    <p:extLst>
      <p:ext uri="{BB962C8B-B14F-4D97-AF65-F5344CB8AC3E}">
        <p14:creationId xmlns:p14="http://schemas.microsoft.com/office/powerpoint/2010/main" val="41422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many additional interesting stories there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451E0-883D-450B-F4B2-CD18C925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41412"/>
            <a:ext cx="5064478" cy="49751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9C9F1-58C1-CBB1-DC37-57754784688F}"/>
              </a:ext>
            </a:extLst>
          </p:cNvPr>
          <p:cNvSpPr txBox="1"/>
          <p:nvPr/>
        </p:nvSpPr>
        <p:spPr>
          <a:xfrm>
            <a:off x="284014" y="6125255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Dirzo</a:t>
            </a:r>
            <a:r>
              <a:rPr lang="en-US" sz="1600" dirty="0"/>
              <a:t> et al. (2014) </a:t>
            </a:r>
            <a:r>
              <a:rPr lang="en-US" sz="1600" i="1" dirty="0"/>
              <a:t>Science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E9AB6-31F6-8183-BFAB-A8C9C501DD6B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30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Focusing on a single scale misses the whole picture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/>
          </a:p>
        </p:txBody>
      </p:sp>
      <p:pic>
        <p:nvPicPr>
          <p:cNvPr id="5" name="Picture 4" descr="A black and white drawing of a duck&#10;&#10;Description automatically generated with low confidence">
            <a:extLst>
              <a:ext uri="{FF2B5EF4-FFF2-40B4-BE49-F238E27FC236}">
                <a16:creationId xmlns:a16="http://schemas.microsoft.com/office/drawing/2014/main" id="{94D56DCF-73E7-4123-865F-B7280C285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1828" y="1343287"/>
            <a:ext cx="2168415" cy="1102528"/>
          </a:xfrm>
          <a:prstGeom prst="rect">
            <a:avLst/>
          </a:prstGeom>
        </p:spPr>
      </p:pic>
      <p:pic>
        <p:nvPicPr>
          <p:cNvPr id="7" name="Picture 6" descr="A tiger and a dog&#10;&#10;Description automatically generated with low confidence">
            <a:extLst>
              <a:ext uri="{FF2B5EF4-FFF2-40B4-BE49-F238E27FC236}">
                <a16:creationId xmlns:a16="http://schemas.microsoft.com/office/drawing/2014/main" id="{2969333D-756E-4502-82A4-893ECB695E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049" y="2791795"/>
            <a:ext cx="2173194" cy="1207330"/>
          </a:xfrm>
          <a:prstGeom prst="rect">
            <a:avLst/>
          </a:prstGeom>
        </p:spPr>
      </p:pic>
      <p:pic>
        <p:nvPicPr>
          <p:cNvPr id="11" name="Picture 10" descr="A close up of a frog&#10;&#10;Description automatically generated with medium confidence">
            <a:extLst>
              <a:ext uri="{FF2B5EF4-FFF2-40B4-BE49-F238E27FC236}">
                <a16:creationId xmlns:a16="http://schemas.microsoft.com/office/drawing/2014/main" id="{19510014-5C20-4EFD-853C-B0C9D2CFB5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049" y="4346534"/>
            <a:ext cx="2173194" cy="1719880"/>
          </a:xfrm>
          <a:prstGeom prst="rect">
            <a:avLst/>
          </a:prstGeom>
        </p:spPr>
      </p:pic>
      <p:pic>
        <p:nvPicPr>
          <p:cNvPr id="20" name="Picture 19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279F7E27-B0C0-454D-B0AA-9D34FDC08F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405" y="1351413"/>
            <a:ext cx="2177974" cy="1426573"/>
          </a:xfrm>
          <a:prstGeom prst="rect">
            <a:avLst/>
          </a:prstGeom>
        </p:spPr>
      </p:pic>
      <p:pic>
        <p:nvPicPr>
          <p:cNvPr id="22" name="Picture 21" descr="A yellow butterfly on a leaf&#10;&#10;Description automatically generated with medium confidence">
            <a:extLst>
              <a:ext uri="{FF2B5EF4-FFF2-40B4-BE49-F238E27FC236}">
                <a16:creationId xmlns:a16="http://schemas.microsoft.com/office/drawing/2014/main" id="{D7CD84C6-5D81-49BB-AE84-6D17BCA538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406" y="3076979"/>
            <a:ext cx="2173194" cy="1374319"/>
          </a:xfrm>
          <a:prstGeom prst="rect">
            <a:avLst/>
          </a:prstGeom>
        </p:spPr>
      </p:pic>
      <p:pic>
        <p:nvPicPr>
          <p:cNvPr id="24" name="Picture 23" descr="A lion lying down&#10;&#10;Description automatically generated with medium confidence">
            <a:extLst>
              <a:ext uri="{FF2B5EF4-FFF2-40B4-BE49-F238E27FC236}">
                <a16:creationId xmlns:a16="http://schemas.microsoft.com/office/drawing/2014/main" id="{6C99F90A-472A-4BC6-98A1-B07BCCA268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405" y="4805477"/>
            <a:ext cx="2173194" cy="1343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E9BB70-AE13-4B88-A4A8-D7B24AEBAC12}"/>
              </a:ext>
            </a:extLst>
          </p:cNvPr>
          <p:cNvSpPr txBox="1"/>
          <p:nvPr/>
        </p:nvSpPr>
        <p:spPr>
          <a:xfrm>
            <a:off x="2191408" y="886677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Global</a:t>
            </a:r>
            <a:r>
              <a:rPr lang="en-US" dirty="0"/>
              <a:t> extinctions</a:t>
            </a:r>
            <a:endParaRPr lang="cs-CZ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A75C23-306C-406E-A046-F3EB22574C4E}"/>
              </a:ext>
            </a:extLst>
          </p:cNvPr>
          <p:cNvSpPr txBox="1"/>
          <p:nvPr/>
        </p:nvSpPr>
        <p:spPr>
          <a:xfrm>
            <a:off x="6096000" y="869329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Regional</a:t>
            </a:r>
            <a:r>
              <a:rPr lang="en-US" dirty="0"/>
              <a:t> and </a:t>
            </a:r>
            <a:r>
              <a:rPr lang="en-US" u="sng" dirty="0"/>
              <a:t>local</a:t>
            </a:r>
            <a:r>
              <a:rPr lang="en-US" dirty="0"/>
              <a:t> extinctions</a:t>
            </a:r>
            <a:endParaRPr lang="cs-CZ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DACB093-F921-4B7B-8051-D5E1CE2F5E0C}"/>
              </a:ext>
            </a:extLst>
          </p:cNvPr>
          <p:cNvSpPr txBox="1"/>
          <p:nvPr/>
        </p:nvSpPr>
        <p:spPr>
          <a:xfrm>
            <a:off x="224816" y="6493808"/>
            <a:ext cx="5543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Ceballos et al. (2017)</a:t>
            </a:r>
            <a:r>
              <a:rPr lang="en-US" sz="1600" i="1" dirty="0"/>
              <a:t> PNAS. </a:t>
            </a:r>
            <a:r>
              <a:rPr lang="en-US" sz="1600" dirty="0"/>
              <a:t>Images: Wikimedia commons</a:t>
            </a:r>
            <a:endParaRPr lang="cs-CZ" sz="16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EE921-7BDE-4058-B066-C0602393F0D7}"/>
              </a:ext>
            </a:extLst>
          </p:cNvPr>
          <p:cNvSpPr txBox="1"/>
          <p:nvPr/>
        </p:nvSpPr>
        <p:spPr>
          <a:xfrm>
            <a:off x="2341184" y="2398517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dodo †1963 </a:t>
            </a:r>
            <a:endParaRPr lang="cs-CZ" sz="14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698901-B22F-4037-A9CA-5327B725413B}"/>
              </a:ext>
            </a:extLst>
          </p:cNvPr>
          <p:cNvSpPr txBox="1"/>
          <p:nvPr/>
        </p:nvSpPr>
        <p:spPr>
          <a:xfrm>
            <a:off x="2136229" y="3909308"/>
            <a:ext cx="2093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Tasmanian tiger †1936 </a:t>
            </a:r>
            <a:endParaRPr lang="cs-CZ" sz="14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6BD8FC-AEA9-463C-820C-FEA6B93C77D0}"/>
              </a:ext>
            </a:extLst>
          </p:cNvPr>
          <p:cNvSpPr txBox="1"/>
          <p:nvPr/>
        </p:nvSpPr>
        <p:spPr>
          <a:xfrm>
            <a:off x="2297421" y="6048286"/>
            <a:ext cx="1755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Golden toad †1989 </a:t>
            </a:r>
            <a:endParaRPr lang="cs-CZ" sz="14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26C22F-2B68-4DFB-B1F6-324F5FE94695}"/>
              </a:ext>
            </a:extLst>
          </p:cNvPr>
          <p:cNvSpPr txBox="1"/>
          <p:nvPr/>
        </p:nvSpPr>
        <p:spPr>
          <a:xfrm>
            <a:off x="7070664" y="2738566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Crested lark</a:t>
            </a:r>
            <a:endParaRPr lang="cs-CZ" sz="1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5BA1A6-86C0-4113-90CB-8BC5870D8F33}"/>
              </a:ext>
            </a:extLst>
          </p:cNvPr>
          <p:cNvSpPr txBox="1"/>
          <p:nvPr/>
        </p:nvSpPr>
        <p:spPr>
          <a:xfrm>
            <a:off x="6693934" y="4440311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Danube clouded yellow</a:t>
            </a:r>
            <a:endParaRPr lang="cs-CZ" sz="1400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C21275-4608-4BE9-A416-D5ED88C06BDA}"/>
              </a:ext>
            </a:extLst>
          </p:cNvPr>
          <p:cNvSpPr txBox="1"/>
          <p:nvPr/>
        </p:nvSpPr>
        <p:spPr>
          <a:xfrm>
            <a:off x="7450551" y="612908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Lion</a:t>
            </a:r>
            <a:endParaRPr lang="cs-CZ" sz="1400" i="1" dirty="0"/>
          </a:p>
        </p:txBody>
      </p:sp>
    </p:spTree>
    <p:extLst>
      <p:ext uri="{BB962C8B-B14F-4D97-AF65-F5344CB8AC3E}">
        <p14:creationId xmlns:p14="http://schemas.microsoft.com/office/powerpoint/2010/main" val="3317758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scale-dependent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B09D67-51BF-47AF-9D3E-108BA6D1E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1534" y="1820653"/>
            <a:ext cx="2013995" cy="3364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92AC3E-BA2A-42E4-8F46-F09AAC8D5A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479"/>
          <a:stretch/>
        </p:blipFill>
        <p:spPr>
          <a:xfrm>
            <a:off x="7756472" y="1415212"/>
            <a:ext cx="2145145" cy="2087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8AA39E-87C8-4AB2-83D7-79A909D8F7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947"/>
          <a:stretch/>
        </p:blipFill>
        <p:spPr>
          <a:xfrm>
            <a:off x="7710174" y="3932441"/>
            <a:ext cx="2191443" cy="22658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6E19-B437-442B-AA85-C624793FD6DC}"/>
              </a:ext>
            </a:extLst>
          </p:cNvPr>
          <p:cNvGrpSpPr/>
          <p:nvPr/>
        </p:nvGrpSpPr>
        <p:grpSpPr>
          <a:xfrm>
            <a:off x="4447109" y="1341408"/>
            <a:ext cx="3087090" cy="2087592"/>
            <a:chOff x="4447109" y="1341408"/>
            <a:chExt cx="3087090" cy="20875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E16549-9826-4465-9B1D-7F6ECD1F3C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5385"/>
            <a:stretch/>
          </p:blipFill>
          <p:spPr>
            <a:xfrm>
              <a:off x="5520203" y="1341408"/>
              <a:ext cx="2013996" cy="2087592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01980D3-B94C-4D7E-8411-9786548A1D86}"/>
                </a:ext>
              </a:extLst>
            </p:cNvPr>
            <p:cNvSpPr/>
            <p:nvPr/>
          </p:nvSpPr>
          <p:spPr>
            <a:xfrm rot="20043095">
              <a:off x="4447109" y="2766188"/>
              <a:ext cx="892785" cy="25861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E9936F1-10B9-4210-8AF4-6A305D799411}"/>
              </a:ext>
            </a:extLst>
          </p:cNvPr>
          <p:cNvGrpSpPr/>
          <p:nvPr/>
        </p:nvGrpSpPr>
        <p:grpSpPr>
          <a:xfrm>
            <a:off x="4493406" y="4015568"/>
            <a:ext cx="3040793" cy="2265872"/>
            <a:chOff x="4493406" y="4015568"/>
            <a:chExt cx="3040793" cy="22658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088987-5D3D-4975-85FB-4956D3270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5837"/>
            <a:stretch/>
          </p:blipFill>
          <p:spPr>
            <a:xfrm>
              <a:off x="5520203" y="4015568"/>
              <a:ext cx="2013996" cy="2265872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663A1D6-8274-448E-BDDD-C01DFDA1DD85}"/>
                </a:ext>
              </a:extLst>
            </p:cNvPr>
            <p:cNvSpPr/>
            <p:nvPr/>
          </p:nvSpPr>
          <p:spPr>
            <a:xfrm rot="1556905" flipV="1">
              <a:off x="4493406" y="4130584"/>
              <a:ext cx="892785" cy="258618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3850709-8787-4A5D-991A-1EBEED94067D}"/>
              </a:ext>
            </a:extLst>
          </p:cNvPr>
          <p:cNvSpPr txBox="1"/>
          <p:nvPr/>
        </p:nvSpPr>
        <p:spPr>
          <a:xfrm>
            <a:off x="151683" y="6490762"/>
            <a:ext cx="4833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(2018)</a:t>
            </a:r>
            <a:r>
              <a:rPr lang="en-US" sz="1600" i="1" dirty="0"/>
              <a:t> Global Ecology and Biogeography</a:t>
            </a:r>
            <a:endParaRPr lang="cs-CZ" sz="1600" i="1" dirty="0"/>
          </a:p>
        </p:txBody>
      </p:sp>
    </p:spTree>
    <p:extLst>
      <p:ext uri="{BB962C8B-B14F-4D97-AF65-F5344CB8AC3E}">
        <p14:creationId xmlns:p14="http://schemas.microsoft.com/office/powerpoint/2010/main" val="9097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scale-dependent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56C9BED-88FA-46C6-BDC6-B049F516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7625" y="1274603"/>
            <a:ext cx="5293710" cy="47358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151683" y="6490762"/>
            <a:ext cx="4833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(2018)</a:t>
            </a:r>
            <a:r>
              <a:rPr lang="en-US" sz="1600" i="1" dirty="0"/>
              <a:t> Global Ecology and Biogeography</a:t>
            </a:r>
            <a:endParaRPr lang="cs-CZ" sz="1600" i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C54A91B-2F8C-4C8E-AC6D-1540C2150E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4262" y="6999003"/>
          <a:ext cx="7374075" cy="2461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6158972" imgH="2055973" progId="CorelDraw.Graphic.20">
                  <p:embed/>
                </p:oleObj>
              </mc:Choice>
              <mc:Fallback>
                <p:oleObj name="CorelDRAW" r:id="rId3" imgW="6158972" imgH="2055973" progId="CorelDraw.Graphic.2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C54A91B-2F8C-4C8E-AC6D-1540C2150E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4262" y="6999003"/>
                        <a:ext cx="7374075" cy="2461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E749947-0326-4CCC-8D87-CE73178A4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300" y="1584382"/>
            <a:ext cx="3642097" cy="362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5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Global deforestation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576D4BD-2058-2E5F-B0BB-D36086BE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765255"/>
            <a:ext cx="9253904" cy="57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Global land use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B9294F1-9990-B9D9-8C56-397E480BC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410" y="853440"/>
            <a:ext cx="7875270" cy="55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 of land use on species richness and abundance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7998F514-7466-2A22-5EB2-2E4AE85460AE}"/>
              </a:ext>
            </a:extLst>
          </p:cNvPr>
          <p:cNvSpPr txBox="1"/>
          <p:nvPr/>
        </p:nvSpPr>
        <p:spPr>
          <a:xfrm>
            <a:off x="284014" y="6125255"/>
            <a:ext cx="280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Newbold et al. (2015) </a:t>
            </a:r>
            <a:r>
              <a:rPr lang="en-US" sz="1600" i="1" dirty="0"/>
              <a:t>Nature</a:t>
            </a: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B2BE9941-9FFA-0796-EF59-403E66F29CE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C728E3-71F5-A155-76CA-D1F3FD011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332" y="722396"/>
            <a:ext cx="4120287" cy="5300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2CC38-CB0A-C9A4-CEA2-D60DAF2E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62" y="3834750"/>
            <a:ext cx="3925875" cy="21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3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Given all the human-made pressures,</a:t>
            </a:r>
            <a:r>
              <a:rPr lang="en-US" dirty="0">
                <a:solidFill>
                  <a:schemeClr val="tx1"/>
                </a:solidFill>
              </a:rPr>
              <a:t> are we in the midst of a </a:t>
            </a:r>
            <a:r>
              <a:rPr lang="en-US" b="1" dirty="0">
                <a:solidFill>
                  <a:schemeClr val="tx1"/>
                </a:solidFill>
              </a:rPr>
              <a:t>biodiversity crisis</a:t>
            </a:r>
            <a:r>
              <a:rPr lang="en-US" dirty="0">
                <a:solidFill>
                  <a:schemeClr val="tx1"/>
                </a:solidFill>
              </a:rPr>
              <a:t>?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IPBES (2019).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Schiper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Pereira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Barnosky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Pimm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Cowie et al. (2022)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Reviews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51F029-34F7-419F-8F3B-61F1C6D7C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54124" y="899330"/>
            <a:ext cx="3157920" cy="4735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 descr="Inheritors of the Earth: How Nature Is Thriving in an Age of Extinction by  Chris D. Thomas">
            <a:extLst>
              <a:ext uri="{FF2B5EF4-FFF2-40B4-BE49-F238E27FC236}">
                <a16:creationId xmlns:a16="http://schemas.microsoft.com/office/drawing/2014/main" id="{1AE3560E-88B1-4C90-7256-F6292B03D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551" y="899330"/>
            <a:ext cx="3120406" cy="47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12284</TotalTime>
  <Words>5056</Words>
  <Application>Microsoft Office PowerPoint</Application>
  <PresentationFormat>Widescreen</PresentationFormat>
  <Paragraphs>500</Paragraphs>
  <Slides>57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Roboto</vt:lpstr>
      <vt:lpstr>Office Theme</vt:lpstr>
      <vt:lpstr>CorelDRAW</vt:lpstr>
      <vt:lpstr>Temporal change of biodiversity in the Anthropocene</vt:lpstr>
      <vt:lpstr>Human population trend and the Anthropocene (a.k.a. the “Age of Humans”)</vt:lpstr>
      <vt:lpstr>Humans are changing climate</vt:lpstr>
      <vt:lpstr>Humans dramatically affect land use</vt:lpstr>
      <vt:lpstr>Maps of forest change at 30 m resolution</vt:lpstr>
      <vt:lpstr>Global deforestation</vt:lpstr>
      <vt:lpstr>Global land use change</vt:lpstr>
      <vt:lpstr>Effect of land use on species richness and abundance</vt:lpstr>
      <vt:lpstr>Given all the human-made pressures, are we in the midst of a biodiversity crisis? </vt:lpstr>
      <vt:lpstr>Main review reports</vt:lpstr>
      <vt:lpstr>Millenium Ecosystem Assessment (2001-2005)</vt:lpstr>
      <vt:lpstr>Global IPBES assessment (2010-present)</vt:lpstr>
      <vt:lpstr>Example graphics from IPCC report: Global species loss</vt:lpstr>
      <vt:lpstr>Example graphics from IPCC report: Overall trends in simple accessible summary</vt:lpstr>
      <vt:lpstr>Living Planet Report 2022 – attempt to summarize populations trends</vt:lpstr>
      <vt:lpstr>Population changes</vt:lpstr>
      <vt:lpstr>Living Planet Index (LPI) – summarizing all trends in a single average metric</vt:lpstr>
      <vt:lpstr>Living Planet Index (LPI) – decomposing the metric by continents</vt:lpstr>
      <vt:lpstr>Living Planet Index (LPI) – decomposing the trends by major vertebrate taxa</vt:lpstr>
      <vt:lpstr>But there has been a lively debate in Nature on the relevance of LPI</vt:lpstr>
      <vt:lpstr>Leung et al. (2020) argue that the decline is driven by less than 3% of populations</vt:lpstr>
      <vt:lpstr>The complex geography of population trends</vt:lpstr>
      <vt:lpstr>An illustrative story of Czech birds</vt:lpstr>
      <vt:lpstr>Insect armagedon</vt:lpstr>
      <vt:lpstr>The paper that started it all …</vt:lpstr>
      <vt:lpstr>… and the reaction in media</vt:lpstr>
      <vt:lpstr>Malaise traps in 63 nature protection areas in Germany </vt:lpstr>
      <vt:lpstr>Roel van Klink’s response: Analysis of1676 sites globally</vt:lpstr>
      <vt:lpstr>Roel van Klink’s response: Analysis of1676 sites globally</vt:lpstr>
      <vt:lpstr>Species richness change</vt:lpstr>
      <vt:lpstr>No net decline of species richness in local plant communities</vt:lpstr>
      <vt:lpstr>No net decline of species richness in local plant communities</vt:lpstr>
      <vt:lpstr>No net decline of species richness in local plant communities</vt:lpstr>
      <vt:lpstr>No net decline of species richness in local communities</vt:lpstr>
      <vt:lpstr>No net decline of species richness in local communities</vt:lpstr>
      <vt:lpstr>No net decline of species richness in local communities</vt:lpstr>
      <vt:lpstr>Why no change of local richness, if we think that things should be going bad?</vt:lpstr>
      <vt:lpstr>Sampling problem - Gaps and biases in biodiversity data</vt:lpstr>
      <vt:lpstr>Sampling problem - Gaps and biases in biodiversity data</vt:lpstr>
      <vt:lpstr>Scale problem - Biodiversity change is grain dependent</vt:lpstr>
      <vt:lpstr>Scale problem - Biodiversity change is grain dependent</vt:lpstr>
      <vt:lpstr>Scale problem - Biodiversity change is grain dependent</vt:lpstr>
      <vt:lpstr>Scale problem - Biodiversity change is grain dependent</vt:lpstr>
      <vt:lpstr>Scale problem - Biodiversity change is grain dependent</vt:lpstr>
      <vt:lpstr>Change of species composition</vt:lpstr>
      <vt:lpstr>Even if richness is stable, composition changes</vt:lpstr>
      <vt:lpstr>Biotic homogenization despite increasing or stable richness</vt:lpstr>
      <vt:lpstr>Species spreads, invasions, and extinctions as the driving force of homogenization</vt:lpstr>
      <vt:lpstr>PowerPoint Presentation</vt:lpstr>
      <vt:lpstr>PowerPoint Presentation</vt:lpstr>
      <vt:lpstr>Summary</vt:lpstr>
      <vt:lpstr>The big picture</vt:lpstr>
      <vt:lpstr>Thank you. Questions?</vt:lpstr>
      <vt:lpstr>So many additional interesting stories there …</vt:lpstr>
      <vt:lpstr>Focusing on a single scale misses the whole picture</vt:lpstr>
      <vt:lpstr>Biodiversity change is scale-dependent</vt:lpstr>
      <vt:lpstr>Biodiversity change is scale-dependent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1069</cp:revision>
  <cp:lastPrinted>2022-01-20T14:55:36Z</cp:lastPrinted>
  <dcterms:created xsi:type="dcterms:W3CDTF">2021-11-22T08:31:33Z</dcterms:created>
  <dcterms:modified xsi:type="dcterms:W3CDTF">2022-12-05T09:57:44Z</dcterms:modified>
</cp:coreProperties>
</file>